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9"/>
  </p:notesMasterIdLst>
  <p:sldIdLst>
    <p:sldId id="256" r:id="rId2"/>
    <p:sldId id="259" r:id="rId3"/>
    <p:sldId id="258" r:id="rId4"/>
    <p:sldId id="260" r:id="rId5"/>
    <p:sldId id="261" r:id="rId6"/>
    <p:sldId id="301" r:id="rId7"/>
    <p:sldId id="263" r:id="rId8"/>
    <p:sldId id="264" r:id="rId9"/>
    <p:sldId id="266" r:id="rId10"/>
    <p:sldId id="267" r:id="rId11"/>
    <p:sldId id="285" r:id="rId12"/>
    <p:sldId id="268" r:id="rId13"/>
    <p:sldId id="270" r:id="rId14"/>
    <p:sldId id="271" r:id="rId15"/>
    <p:sldId id="274" r:id="rId16"/>
    <p:sldId id="275" r:id="rId17"/>
    <p:sldId id="276" r:id="rId18"/>
    <p:sldId id="277" r:id="rId19"/>
    <p:sldId id="280" r:id="rId20"/>
    <p:sldId id="281" r:id="rId21"/>
    <p:sldId id="282" r:id="rId22"/>
    <p:sldId id="283" r:id="rId23"/>
    <p:sldId id="284"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27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6A8FC1-102A-4957-A155-D3498160E720}" v="52" dt="2025-06-28T02:34:56.6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59" d="100"/>
          <a:sy n="59" d="100"/>
        </p:scale>
        <p:origin x="924"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51F9B-FF8F-4AA2-B335-AD36AA9A3D46}" type="datetimeFigureOut">
              <a:rPr lang="en-IN" smtClean="0"/>
              <a:t>28-06-2025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B8556-598F-44A1-A1F2-EFF24CC8DCE5}" type="slidenum">
              <a:rPr lang="en-IN" smtClean="0"/>
              <a:t>‹#›</a:t>
            </a:fld>
            <a:endParaRPr lang="en-IN"/>
          </a:p>
        </p:txBody>
      </p:sp>
    </p:spTree>
    <p:extLst>
      <p:ext uri="{BB962C8B-B14F-4D97-AF65-F5344CB8AC3E}">
        <p14:creationId xmlns:p14="http://schemas.microsoft.com/office/powerpoint/2010/main" val="98900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7BB8556-598F-44A1-A1F2-EFF24CC8DCE5}" type="slidenum">
              <a:rPr lang="en-IN" smtClean="0"/>
              <a:t>28</a:t>
            </a:fld>
            <a:endParaRPr lang="en-IN"/>
          </a:p>
        </p:txBody>
      </p:sp>
    </p:spTree>
    <p:extLst>
      <p:ext uri="{BB962C8B-B14F-4D97-AF65-F5344CB8AC3E}">
        <p14:creationId xmlns:p14="http://schemas.microsoft.com/office/powerpoint/2010/main" val="1799436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82C4B-DDB3-495A-902B-0790308D7B4E}" type="datetimeFigureOut">
              <a:rPr lang="en-IN" smtClean="0"/>
              <a:pPr/>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8BBD17-CE95-4290-9DE7-48FC6657F094}" type="slidenum">
              <a:rPr lang="en-IN" smtClean="0"/>
              <a:pPr/>
              <a:t>‹#›</a:t>
            </a:fld>
            <a:endParaRPr lang="en-IN"/>
          </a:p>
        </p:txBody>
      </p:sp>
    </p:spTree>
    <p:extLst>
      <p:ext uri="{BB962C8B-B14F-4D97-AF65-F5344CB8AC3E}">
        <p14:creationId xmlns:p14="http://schemas.microsoft.com/office/powerpoint/2010/main" val="2634422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82C4B-DDB3-495A-902B-0790308D7B4E}" type="datetimeFigureOut">
              <a:rPr lang="en-IN" smtClean="0"/>
              <a:pPr/>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8BBD17-CE95-4290-9DE7-48FC6657F094}" type="slidenum">
              <a:rPr lang="en-IN" smtClean="0"/>
              <a:pPr/>
              <a:t>‹#›</a:t>
            </a:fld>
            <a:endParaRPr lang="en-IN"/>
          </a:p>
        </p:txBody>
      </p:sp>
    </p:spTree>
    <p:extLst>
      <p:ext uri="{BB962C8B-B14F-4D97-AF65-F5344CB8AC3E}">
        <p14:creationId xmlns:p14="http://schemas.microsoft.com/office/powerpoint/2010/main" val="1739310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82C4B-DDB3-495A-902B-0790308D7B4E}" type="datetimeFigureOut">
              <a:rPr lang="en-IN" smtClean="0"/>
              <a:pPr/>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8BBD17-CE95-4290-9DE7-48FC6657F094}" type="slidenum">
              <a:rPr lang="en-IN" smtClean="0"/>
              <a:pPr/>
              <a:t>‹#›</a:t>
            </a:fld>
            <a:endParaRPr lang="en-IN"/>
          </a:p>
        </p:txBody>
      </p:sp>
    </p:spTree>
    <p:extLst>
      <p:ext uri="{BB962C8B-B14F-4D97-AF65-F5344CB8AC3E}">
        <p14:creationId xmlns:p14="http://schemas.microsoft.com/office/powerpoint/2010/main" val="18556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82C4B-DDB3-495A-902B-0790308D7B4E}" type="datetimeFigureOut">
              <a:rPr lang="en-IN" smtClean="0"/>
              <a:pPr/>
              <a:t>28-06-2025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8BBD17-CE95-4290-9DE7-48FC6657F094}" type="slidenum">
              <a:rPr lang="en-IN" smtClean="0"/>
              <a:pPr/>
              <a:t>‹#›</a:t>
            </a:fld>
            <a:endParaRPr lang="en-IN"/>
          </a:p>
        </p:txBody>
      </p:sp>
    </p:spTree>
    <p:extLst>
      <p:ext uri="{BB962C8B-B14F-4D97-AF65-F5344CB8AC3E}">
        <p14:creationId xmlns:p14="http://schemas.microsoft.com/office/powerpoint/2010/main" val="1147351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82C4B-DDB3-495A-902B-0790308D7B4E}" type="datetimeFigureOut">
              <a:rPr lang="en-IN" smtClean="0"/>
              <a:pPr/>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8BBD17-CE95-4290-9DE7-48FC6657F094}" type="slidenum">
              <a:rPr lang="en-IN" smtClean="0"/>
              <a:pPr/>
              <a:t>‹#›</a:t>
            </a:fld>
            <a:endParaRPr lang="en-IN"/>
          </a:p>
        </p:txBody>
      </p:sp>
    </p:spTree>
    <p:extLst>
      <p:ext uri="{BB962C8B-B14F-4D97-AF65-F5344CB8AC3E}">
        <p14:creationId xmlns:p14="http://schemas.microsoft.com/office/powerpoint/2010/main" val="797353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AA82C4B-DDB3-495A-902B-0790308D7B4E}" type="datetimeFigureOut">
              <a:rPr lang="en-IN" smtClean="0"/>
              <a:pPr/>
              <a:t>28-06-2025</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CC8BBD17-CE95-4290-9DE7-48FC6657F094}" type="slidenum">
              <a:rPr lang="en-IN" smtClean="0"/>
              <a:pPr/>
              <a:t>‹#›</a:t>
            </a:fld>
            <a:endParaRPr lang="en-IN"/>
          </a:p>
        </p:txBody>
      </p:sp>
    </p:spTree>
    <p:extLst>
      <p:ext uri="{BB962C8B-B14F-4D97-AF65-F5344CB8AC3E}">
        <p14:creationId xmlns:p14="http://schemas.microsoft.com/office/powerpoint/2010/main" val="261706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AA82C4B-DDB3-495A-902B-0790308D7B4E}" type="datetimeFigureOut">
              <a:rPr lang="en-IN" smtClean="0"/>
              <a:pPr/>
              <a:t>28-06-2025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8BBD17-CE95-4290-9DE7-48FC6657F094}" type="slidenum">
              <a:rPr lang="en-IN" smtClean="0"/>
              <a:pPr/>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0087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A82C4B-DDB3-495A-902B-0790308D7B4E}" type="datetimeFigureOut">
              <a:rPr lang="en-IN" smtClean="0"/>
              <a:pPr/>
              <a:t>28-06-2025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8BBD17-CE95-4290-9DE7-48FC6657F094}" type="slidenum">
              <a:rPr lang="en-IN" smtClean="0"/>
              <a:pPr/>
              <a:t>‹#›</a:t>
            </a:fld>
            <a:endParaRPr lang="en-IN"/>
          </a:p>
        </p:txBody>
      </p:sp>
    </p:spTree>
    <p:extLst>
      <p:ext uri="{BB962C8B-B14F-4D97-AF65-F5344CB8AC3E}">
        <p14:creationId xmlns:p14="http://schemas.microsoft.com/office/powerpoint/2010/main" val="336465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82C4B-DDB3-495A-902B-0790308D7B4E}" type="datetimeFigureOut">
              <a:rPr lang="en-IN" smtClean="0"/>
              <a:pPr/>
              <a:t>28-06-2025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C8BBD17-CE95-4290-9DE7-48FC6657F094}" type="slidenum">
              <a:rPr lang="en-IN" smtClean="0"/>
              <a:pPr/>
              <a:t>‹#›</a:t>
            </a:fld>
            <a:endParaRPr lang="en-IN"/>
          </a:p>
        </p:txBody>
      </p:sp>
    </p:spTree>
    <p:extLst>
      <p:ext uri="{BB962C8B-B14F-4D97-AF65-F5344CB8AC3E}">
        <p14:creationId xmlns:p14="http://schemas.microsoft.com/office/powerpoint/2010/main" val="66395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AA82C4B-DDB3-495A-902B-0790308D7B4E}" type="datetimeFigureOut">
              <a:rPr lang="en-IN" smtClean="0"/>
              <a:pPr/>
              <a:t>28-06-2025</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IN"/>
          </a:p>
        </p:txBody>
      </p:sp>
      <p:sp>
        <p:nvSpPr>
          <p:cNvPr id="11" name="Slide Number Placeholder 10"/>
          <p:cNvSpPr>
            <a:spLocks noGrp="1"/>
          </p:cNvSpPr>
          <p:nvPr>
            <p:ph type="sldNum" sz="quarter" idx="12"/>
          </p:nvPr>
        </p:nvSpPr>
        <p:spPr/>
        <p:txBody>
          <a:bodyPr/>
          <a:lstStyle/>
          <a:p>
            <a:fld id="{CC8BBD17-CE95-4290-9DE7-48FC6657F094}" type="slidenum">
              <a:rPr lang="en-IN" smtClean="0"/>
              <a:pPr/>
              <a:t>‹#›</a:t>
            </a:fld>
            <a:endParaRPr lang="en-IN"/>
          </a:p>
        </p:txBody>
      </p:sp>
    </p:spTree>
    <p:extLst>
      <p:ext uri="{BB962C8B-B14F-4D97-AF65-F5344CB8AC3E}">
        <p14:creationId xmlns:p14="http://schemas.microsoft.com/office/powerpoint/2010/main" val="2387626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AA82C4B-DDB3-495A-902B-0790308D7B4E}" type="datetimeFigureOut">
              <a:rPr lang="en-IN" smtClean="0"/>
              <a:pPr/>
              <a:t>28-06-2025</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IN"/>
          </a:p>
        </p:txBody>
      </p:sp>
      <p:sp>
        <p:nvSpPr>
          <p:cNvPr id="10" name="Slide Number Placeholder 9"/>
          <p:cNvSpPr>
            <a:spLocks noGrp="1"/>
          </p:cNvSpPr>
          <p:nvPr>
            <p:ph type="sldNum" sz="quarter" idx="12"/>
          </p:nvPr>
        </p:nvSpPr>
        <p:spPr/>
        <p:txBody>
          <a:bodyPr/>
          <a:lstStyle/>
          <a:p>
            <a:fld id="{CC8BBD17-CE95-4290-9DE7-48FC6657F094}" type="slidenum">
              <a:rPr lang="en-IN" smtClean="0"/>
              <a:pPr/>
              <a:t>‹#›</a:t>
            </a:fld>
            <a:endParaRPr lang="en-IN"/>
          </a:p>
        </p:txBody>
      </p:sp>
    </p:spTree>
    <p:extLst>
      <p:ext uri="{BB962C8B-B14F-4D97-AF65-F5344CB8AC3E}">
        <p14:creationId xmlns:p14="http://schemas.microsoft.com/office/powerpoint/2010/main" val="146674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AA82C4B-DDB3-495A-902B-0790308D7B4E}" type="datetimeFigureOut">
              <a:rPr lang="en-IN" smtClean="0"/>
              <a:pPr/>
              <a:t>28-06-2025</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C8BBD17-CE95-4290-9DE7-48FC6657F094}" type="slidenum">
              <a:rPr lang="en-IN" smtClean="0"/>
              <a:pPr/>
              <a:t>‹#›</a:t>
            </a:fld>
            <a:endParaRPr lang="en-IN"/>
          </a:p>
        </p:txBody>
      </p:sp>
    </p:spTree>
    <p:extLst>
      <p:ext uri="{BB962C8B-B14F-4D97-AF65-F5344CB8AC3E}">
        <p14:creationId xmlns:p14="http://schemas.microsoft.com/office/powerpoint/2010/main" val="268467308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524234-82A6-3B2D-B481-568F3982E3F9}"/>
              </a:ext>
            </a:extLst>
          </p:cNvPr>
          <p:cNvSpPr>
            <a:spLocks noGrp="1"/>
          </p:cNvSpPr>
          <p:nvPr>
            <p:ph type="subTitle" idx="4294967295"/>
          </p:nvPr>
        </p:nvSpPr>
        <p:spPr>
          <a:xfrm>
            <a:off x="1548357" y="4559920"/>
            <a:ext cx="8839200" cy="1911350"/>
          </a:xfrm>
        </p:spPr>
        <p:txBody>
          <a:bodyPr>
            <a:normAutofit fontScale="25000" lnSpcReduction="20000"/>
          </a:bodyPr>
          <a:lstStyle/>
          <a:p>
            <a:pPr marL="0" indent="0" algn="l">
              <a:lnSpc>
                <a:spcPct val="150000"/>
              </a:lnSpc>
              <a:buNone/>
            </a:pPr>
            <a:r>
              <a:rPr lang="en-IN" altLang="en-US" sz="8800" dirty="0">
                <a:solidFill>
                  <a:schemeClr val="tx1"/>
                </a:solidFill>
                <a:latin typeface="Times New Roman" panose="02020603050405020304" pitchFamily="18" charset="0"/>
                <a:cs typeface="Times New Roman" panose="02020603050405020304" pitchFamily="18" charset="0"/>
              </a:rPr>
              <a:t>Under the Guidance of :                                    Presented by:</a:t>
            </a:r>
            <a:endParaRPr lang="en-IN" altLang="en-US" sz="8800" b="1" dirty="0">
              <a:solidFill>
                <a:schemeClr val="tx1"/>
              </a:solidFill>
              <a:latin typeface="Times New Roman" panose="02020603050405020304" pitchFamily="18" charset="0"/>
              <a:cs typeface="Times New Roman" panose="02020603050405020304" pitchFamily="18" charset="0"/>
            </a:endParaRPr>
          </a:p>
          <a:p>
            <a:pPr marL="0" indent="0" algn="l">
              <a:buNone/>
            </a:pPr>
            <a:r>
              <a:rPr lang="en-IN" altLang="en-US" sz="8800" b="1" dirty="0">
                <a:solidFill>
                  <a:schemeClr val="tx1"/>
                </a:solidFill>
                <a:latin typeface="Times New Roman" panose="02020603050405020304" pitchFamily="18" charset="0"/>
                <a:cs typeface="Times New Roman" panose="02020603050405020304" pitchFamily="18" charset="0"/>
              </a:rPr>
              <a:t>P. Kavitha                                                         Name: </a:t>
            </a:r>
            <a:r>
              <a:rPr lang="en-IN" altLang="en-US" sz="8800" dirty="0">
                <a:solidFill>
                  <a:schemeClr val="tx1"/>
                </a:solidFill>
                <a:latin typeface="Times New Roman" panose="02020603050405020304" pitchFamily="18" charset="0"/>
                <a:cs typeface="Times New Roman" panose="02020603050405020304" pitchFamily="18" charset="0"/>
              </a:rPr>
              <a:t>K . Lakshmi Sravanthi</a:t>
            </a:r>
          </a:p>
          <a:p>
            <a:pPr marL="0" indent="0" algn="l">
              <a:buNone/>
            </a:pPr>
            <a:r>
              <a:rPr lang="en-IN" altLang="en-US" sz="8800" dirty="0">
                <a:solidFill>
                  <a:schemeClr val="tx1"/>
                </a:solidFill>
                <a:latin typeface="Times New Roman" panose="02020603050405020304" pitchFamily="18" charset="0"/>
                <a:cs typeface="Times New Roman" panose="02020603050405020304" pitchFamily="18" charset="0"/>
              </a:rPr>
              <a:t>Assistant Professor                                            </a:t>
            </a:r>
            <a:r>
              <a:rPr lang="en-IN" altLang="en-US" sz="8800" b="1" dirty="0">
                <a:solidFill>
                  <a:schemeClr val="tx1"/>
                </a:solidFill>
                <a:latin typeface="Times New Roman" panose="02020603050405020304" pitchFamily="18" charset="0"/>
                <a:cs typeface="Times New Roman" panose="02020603050405020304" pitchFamily="18" charset="0"/>
              </a:rPr>
              <a:t>Roll No:</a:t>
            </a:r>
            <a:r>
              <a:rPr lang="en-IN" altLang="en-US" sz="8800" dirty="0">
                <a:solidFill>
                  <a:schemeClr val="tx1"/>
                </a:solidFill>
                <a:latin typeface="Times New Roman" panose="02020603050405020304" pitchFamily="18" charset="0"/>
                <a:cs typeface="Times New Roman" panose="02020603050405020304" pitchFamily="18" charset="0"/>
              </a:rPr>
              <a:t>23701F0063                                                         </a:t>
            </a:r>
            <a:endParaRPr lang="en-IN" altLang="en-US" sz="8800" b="1" dirty="0">
              <a:solidFill>
                <a:schemeClr val="tx1"/>
              </a:solidFill>
              <a:latin typeface="Times New Roman" panose="02020603050405020304" pitchFamily="18" charset="0"/>
              <a:cs typeface="Times New Roman" panose="02020603050405020304" pitchFamily="18" charset="0"/>
            </a:endParaRPr>
          </a:p>
          <a:p>
            <a:pPr marL="0" indent="0" algn="l">
              <a:buNone/>
            </a:pPr>
            <a:r>
              <a:rPr lang="en-IN" altLang="en-US" sz="8800" dirty="0">
                <a:solidFill>
                  <a:schemeClr val="tx1"/>
                </a:solidFill>
                <a:latin typeface="Times New Roman" panose="02020603050405020304" pitchFamily="18" charset="0"/>
                <a:cs typeface="Times New Roman" panose="02020603050405020304" pitchFamily="18" charset="0"/>
              </a:rPr>
              <a:t>Department of MCA</a:t>
            </a:r>
          </a:p>
          <a:p>
            <a:pPr algn="l"/>
            <a:endParaRPr lang="en-US" dirty="0">
              <a:solidFill>
                <a:schemeClr val="tx1"/>
              </a:solidFill>
              <a:latin typeface="Times New Roman" panose="02020603050405020304" pitchFamily="18" charset="0"/>
              <a:cs typeface="Times New Roman" panose="02020603050405020304" pitchFamily="18" charset="0"/>
              <a:sym typeface="+mn-ea"/>
            </a:endParaRPr>
          </a:p>
        </p:txBody>
      </p:sp>
      <p:pic>
        <p:nvPicPr>
          <p:cNvPr id="6" name="Picture 5">
            <a:extLst>
              <a:ext uri="{FF2B5EF4-FFF2-40B4-BE49-F238E27FC236}">
                <a16:creationId xmlns:a16="http://schemas.microsoft.com/office/drawing/2014/main" id="{F04C5A11-48F2-E82E-AA27-288645B8EB8A}"/>
              </a:ext>
            </a:extLst>
          </p:cNvPr>
          <p:cNvPicPr>
            <a:picLocks noGrp="1" noChangeAspect="1" noChangeArrowheads="1"/>
          </p:cNvPicPr>
          <p:nvPr/>
        </p:nvPicPr>
        <p:blipFill>
          <a:blip r:embed="rId2" cstate="print"/>
          <a:srcRect/>
          <a:stretch>
            <a:fillRect/>
          </a:stretch>
        </p:blipFill>
        <p:spPr bwMode="auto">
          <a:xfrm>
            <a:off x="4858929" y="1385597"/>
            <a:ext cx="2218055" cy="2043403"/>
          </a:xfrm>
          <a:prstGeom prst="rect">
            <a:avLst/>
          </a:prstGeom>
          <a:noFill/>
          <a:ln w="9525">
            <a:noFill/>
          </a:ln>
        </p:spPr>
      </p:pic>
      <p:sp>
        <p:nvSpPr>
          <p:cNvPr id="5" name="TextBox 4">
            <a:extLst>
              <a:ext uri="{FF2B5EF4-FFF2-40B4-BE49-F238E27FC236}">
                <a16:creationId xmlns:a16="http://schemas.microsoft.com/office/drawing/2014/main" id="{68F180C1-8ABD-CE14-4DF6-C99C6D82B720}"/>
              </a:ext>
            </a:extLst>
          </p:cNvPr>
          <p:cNvSpPr txBox="1"/>
          <p:nvPr/>
        </p:nvSpPr>
        <p:spPr>
          <a:xfrm>
            <a:off x="1083534" y="3660032"/>
            <a:ext cx="9573580" cy="707886"/>
          </a:xfrm>
          <a:prstGeom prst="rect">
            <a:avLst/>
          </a:prstGeom>
          <a:noFill/>
        </p:spPr>
        <p:txBody>
          <a:bodyPr wrap="square">
            <a:spAutoFit/>
          </a:bodyPr>
          <a:lstStyle/>
          <a:p>
            <a:pPr algn="ctr"/>
            <a:r>
              <a:rPr lang="en-US" sz="2000" b="1" dirty="0">
                <a:solidFill>
                  <a:schemeClr val="tx1"/>
                </a:solidFill>
                <a:latin typeface="Times New Roman" panose="02020603050405020304" pitchFamily="18" charset="0"/>
                <a:cs typeface="Times New Roman" panose="02020603050405020304" pitchFamily="18" charset="0"/>
                <a:sym typeface="+mn-ea"/>
              </a:rPr>
              <a:t>SECURE DECENTRALIZED AGGREGATION TO PREVENT MEMBERSHIP PRIVACY LEAKAGE IN EDGE-BASED FEDERATED LEARNING</a:t>
            </a:r>
            <a:endParaRPr lang="en-IN" sz="2000" dirty="0"/>
          </a:p>
        </p:txBody>
      </p:sp>
      <p:sp>
        <p:nvSpPr>
          <p:cNvPr id="9" name="TextBox 8">
            <a:extLst>
              <a:ext uri="{FF2B5EF4-FFF2-40B4-BE49-F238E27FC236}">
                <a16:creationId xmlns:a16="http://schemas.microsoft.com/office/drawing/2014/main" id="{DCAA0450-BF7D-3308-2E63-55AA0B178AE8}"/>
              </a:ext>
            </a:extLst>
          </p:cNvPr>
          <p:cNvSpPr txBox="1"/>
          <p:nvPr/>
        </p:nvSpPr>
        <p:spPr>
          <a:xfrm>
            <a:off x="680085" y="360295"/>
            <a:ext cx="10575744" cy="1169551"/>
          </a:xfrm>
          <a:prstGeom prst="rect">
            <a:avLst/>
          </a:prstGeom>
          <a:noFill/>
        </p:spPr>
        <p:txBody>
          <a:bodyPr wrap="square">
            <a:spAutoFit/>
          </a:bodyPr>
          <a:lstStyle/>
          <a:p>
            <a:pPr algn="ctr"/>
            <a:r>
              <a:rPr lang="en-US" sz="2500" b="1" dirty="0">
                <a:solidFill>
                  <a:schemeClr val="tx1"/>
                </a:solidFill>
                <a:latin typeface="Times New Roman" panose="02020603050405020304" pitchFamily="18" charset="0"/>
                <a:cs typeface="Times New Roman" panose="02020603050405020304" pitchFamily="18" charset="0"/>
                <a:sym typeface="+mn-ea"/>
              </a:rPr>
              <a:t>ANNAMACHARYA INSTITUTE OF TECHNOLOGY AND SCIENCES</a:t>
            </a:r>
            <a:br>
              <a:rPr lang="en-US" sz="2500" b="1" dirty="0">
                <a:solidFill>
                  <a:schemeClr val="tx1"/>
                </a:solidFill>
                <a:latin typeface="Times New Roman" panose="02020603050405020304" pitchFamily="18" charset="0"/>
                <a:cs typeface="Times New Roman" panose="02020603050405020304" pitchFamily="18" charset="0"/>
                <a:sym typeface="+mn-ea"/>
              </a:rPr>
            </a:br>
            <a:r>
              <a:rPr lang="en-US" sz="2500" b="1" dirty="0">
                <a:solidFill>
                  <a:schemeClr val="tx1"/>
                </a:solidFill>
                <a:latin typeface="Times New Roman" panose="02020603050405020304" pitchFamily="18" charset="0"/>
                <a:cs typeface="Times New Roman" panose="02020603050405020304" pitchFamily="18" charset="0"/>
                <a:sym typeface="+mn-ea"/>
              </a:rPr>
              <a:t>(AUTONOMOUS)</a:t>
            </a:r>
            <a:br>
              <a:rPr lang="en-US" sz="2000" b="1" dirty="0">
                <a:solidFill>
                  <a:schemeClr val="tx1"/>
                </a:solidFill>
                <a:latin typeface="Times New Roman" panose="02020603050405020304" pitchFamily="18" charset="0"/>
                <a:cs typeface="Times New Roman" panose="02020603050405020304" pitchFamily="18" charset="0"/>
                <a:sym typeface="+mn-ea"/>
              </a:rPr>
            </a:br>
            <a:endParaRPr lang="en-IN" sz="2000" dirty="0"/>
          </a:p>
        </p:txBody>
      </p:sp>
    </p:spTree>
    <p:extLst>
      <p:ext uri="{BB962C8B-B14F-4D97-AF65-F5344CB8AC3E}">
        <p14:creationId xmlns:p14="http://schemas.microsoft.com/office/powerpoint/2010/main" val="350177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A577FC-BB4D-ECE4-336C-1DDD631F11F5}"/>
              </a:ext>
            </a:extLst>
          </p:cNvPr>
          <p:cNvSpPr>
            <a:spLocks noGrp="1"/>
          </p:cNvSpPr>
          <p:nvPr>
            <p:ph idx="1"/>
          </p:nvPr>
        </p:nvSpPr>
        <p:spPr>
          <a:xfrm>
            <a:off x="1174068" y="1253318"/>
            <a:ext cx="10397445" cy="4351363"/>
          </a:xfrm>
        </p:spPr>
        <p:txBody>
          <a:bodyPr>
            <a:normAutofit/>
          </a:bodyPr>
          <a:lstStyle/>
          <a:p>
            <a:pPr algn="just">
              <a:lnSpc>
                <a:spcPct val="150000"/>
              </a:lnSpc>
            </a:pPr>
            <a:r>
              <a:rPr lang="en-US" sz="2200" b="1" dirty="0">
                <a:latin typeface="Times New Roman" panose="02020603050405020304" pitchFamily="18" charset="0"/>
                <a:cs typeface="Times New Roman" panose="02020603050405020304" pitchFamily="18" charset="0"/>
              </a:rPr>
              <a:t>Cloud server: </a:t>
            </a:r>
            <a:r>
              <a:rPr lang="en-US" sz="2200" dirty="0">
                <a:latin typeface="Times New Roman" panose="02020603050405020304" pitchFamily="18" charset="0"/>
                <a:cs typeface="Times New Roman" panose="02020603050405020304" pitchFamily="18" charset="0"/>
              </a:rPr>
              <a:t>The Cloud Server module requires a valid username and password login to access various operations.</a:t>
            </a:r>
          </a:p>
          <a:p>
            <a:pPr algn="just">
              <a:lnSpc>
                <a:spcPct val="150000"/>
              </a:lnSpc>
            </a:pPr>
            <a:r>
              <a:rPr lang="en-US" sz="2200" b="1" dirty="0">
                <a:latin typeface="Times New Roman" panose="02020603050405020304" pitchFamily="18" charset="0"/>
                <a:cs typeface="Times New Roman" panose="02020603050405020304" pitchFamily="18" charset="0"/>
              </a:rPr>
              <a:t>User</a:t>
            </a:r>
            <a:r>
              <a:rPr lang="en-US" sz="2200" dirty="0">
                <a:latin typeface="Times New Roman" panose="02020603050405020304" pitchFamily="18" charset="0"/>
                <a:cs typeface="Times New Roman" panose="02020603050405020304" pitchFamily="18" charset="0"/>
              </a:rPr>
              <a:t>: In this module there are n number of users .Users should register, login and access various document-related operations.</a:t>
            </a:r>
          </a:p>
          <a:p>
            <a:pPr algn="just">
              <a:lnSpc>
                <a:spcPct val="150000"/>
              </a:lnSpc>
            </a:pPr>
            <a:r>
              <a:rPr lang="en-US" sz="2200" b="1" dirty="0">
                <a:latin typeface="Times New Roman" panose="02020603050405020304" pitchFamily="18" charset="0"/>
                <a:cs typeface="Times New Roman" panose="02020603050405020304" pitchFamily="18" charset="0"/>
              </a:rPr>
              <a:t>Attacker: </a:t>
            </a:r>
            <a:r>
              <a:rPr lang="en-US" sz="2200" dirty="0">
                <a:latin typeface="Times New Roman" panose="02020603050405020304" pitchFamily="18" charset="0"/>
                <a:cs typeface="Times New Roman" panose="02020603050405020304" pitchFamily="18" charset="0"/>
              </a:rPr>
              <a:t>The attacker hacks the document through the URL bar. Malicious content is added, and the document's status is updated to "Not Safe".</a:t>
            </a:r>
          </a:p>
          <a:p>
            <a:pPr algn="just"/>
            <a:endParaRPr lang="en-IN" sz="2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1F89944-7F05-839D-16C1-6506C4A09986}"/>
              </a:ext>
            </a:extLst>
          </p:cNvPr>
          <p:cNvSpPr txBox="1"/>
          <p:nvPr/>
        </p:nvSpPr>
        <p:spPr>
          <a:xfrm>
            <a:off x="0" y="686302"/>
            <a:ext cx="12192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MODULES</a:t>
            </a:r>
            <a:endParaRPr lang="en-IN" sz="2800" dirty="0"/>
          </a:p>
        </p:txBody>
      </p:sp>
    </p:spTree>
    <p:extLst>
      <p:ext uri="{BB962C8B-B14F-4D97-AF65-F5344CB8AC3E}">
        <p14:creationId xmlns:p14="http://schemas.microsoft.com/office/powerpoint/2010/main" val="1969892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2A46A0-3028-F734-4451-6F79302A1C8E}"/>
              </a:ext>
            </a:extLst>
          </p:cNvPr>
          <p:cNvSpPr>
            <a:spLocks noGrp="1"/>
          </p:cNvSpPr>
          <p:nvPr>
            <p:ph idx="1"/>
          </p:nvPr>
        </p:nvSpPr>
        <p:spPr>
          <a:xfrm>
            <a:off x="616404" y="1960642"/>
            <a:ext cx="10959192" cy="1578429"/>
          </a:xfrm>
        </p:spPr>
        <p:txBody>
          <a:bodyPr>
            <a:noAutofit/>
          </a:bodyPr>
          <a:lstStyle/>
          <a:p>
            <a:pPr marL="269240" marR="539750" indent="0" algn="just">
              <a:lnSpc>
                <a:spcPct val="150000"/>
              </a:lnSpc>
              <a:spcAft>
                <a:spcPts val="1000"/>
              </a:spcAft>
              <a:buNone/>
            </a:pPr>
            <a:r>
              <a:rPr lang="en-US" sz="2200" dirty="0">
                <a:effectLst/>
                <a:latin typeface="Times New Roman" panose="02020603050405020304" pitchFamily="18" charset="0"/>
                <a:ea typeface="Calibri" panose="020F0502020204030204" pitchFamily="34" charset="0"/>
              </a:rPr>
              <a:t>Functional requirements </a:t>
            </a:r>
            <a:r>
              <a:rPr lang="en-US" sz="2200" dirty="0">
                <a:solidFill>
                  <a:srgbClr val="000000"/>
                </a:solidFill>
                <a:effectLst/>
                <a:latin typeface="Times New Roman" panose="02020603050405020304" pitchFamily="18" charset="0"/>
                <a:ea typeface="Calibri" panose="020F0502020204030204" pitchFamily="34" charset="0"/>
              </a:rPr>
              <a:t>describe the specific behaviors or functions of a system</a:t>
            </a:r>
            <a:r>
              <a:rPr lang="en-US" sz="2200" dirty="0">
                <a:effectLst/>
                <a:latin typeface="Times New Roman" panose="02020603050405020304" pitchFamily="18" charset="0"/>
                <a:ea typeface="Calibri" panose="020F0502020204030204" pitchFamily="34" charset="0"/>
              </a:rPr>
              <a:t>  and delineate the intended actions of the system and can be segmented into various categories such as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Inputs</a:t>
            </a:r>
            <a:r>
              <a:rPr lang="en-US" sz="2200" dirty="0">
                <a:latin typeface="Times New Roman" panose="02020603050405020304" pitchFamily="18" charset="0"/>
                <a:ea typeface="Calibri" panose="020F0502020204030204" pitchFamily="34" charset="0"/>
                <a:cs typeface="Times New Roman" panose="02020603050405020304" pitchFamily="18" charset="0"/>
              </a:rPr>
              <a:t>,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Outputs, Data Storage, Computations</a:t>
            </a:r>
            <a:endParaRPr lang="en-IN" sz="2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E342EB9-E940-ABB0-3D5F-0F7B76B74BF7}"/>
              </a:ext>
            </a:extLst>
          </p:cNvPr>
          <p:cNvSpPr txBox="1"/>
          <p:nvPr/>
        </p:nvSpPr>
        <p:spPr>
          <a:xfrm>
            <a:off x="-393247" y="3789710"/>
            <a:ext cx="7556047"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Non-Functional Requirements</a:t>
            </a:r>
            <a:endParaRPr lang="en-IN" sz="2800" b="1" dirty="0"/>
          </a:p>
        </p:txBody>
      </p:sp>
      <p:sp>
        <p:nvSpPr>
          <p:cNvPr id="13" name="TextBox 12">
            <a:extLst>
              <a:ext uri="{FF2B5EF4-FFF2-40B4-BE49-F238E27FC236}">
                <a16:creationId xmlns:a16="http://schemas.microsoft.com/office/drawing/2014/main" id="{5208A150-44E4-3485-98BD-E4C7C8E0DEF8}"/>
              </a:ext>
            </a:extLst>
          </p:cNvPr>
          <p:cNvSpPr txBox="1"/>
          <p:nvPr/>
        </p:nvSpPr>
        <p:spPr>
          <a:xfrm>
            <a:off x="409575" y="4181031"/>
            <a:ext cx="11166021" cy="2069413"/>
          </a:xfrm>
          <a:prstGeom prst="rect">
            <a:avLst/>
          </a:prstGeom>
          <a:noFill/>
        </p:spPr>
        <p:txBody>
          <a:bodyPr wrap="square">
            <a:spAutoFit/>
          </a:bodyPr>
          <a:lstStyle/>
          <a:p>
            <a:pPr marL="612140" marR="539750" algn="just">
              <a:lnSpc>
                <a:spcPct val="150000"/>
              </a:lnSpc>
              <a:spcAft>
                <a:spcPts val="1000"/>
              </a:spcAft>
            </a:pPr>
            <a:r>
              <a:rPr lang="en-US" sz="2200" dirty="0">
                <a:solidFill>
                  <a:srgbClr val="222222"/>
                </a:solidFill>
                <a:effectLst/>
                <a:latin typeface="Times New Roman" panose="02020603050405020304" pitchFamily="18" charset="0"/>
                <a:ea typeface="Calibri" panose="020F0502020204030204" pitchFamily="34" charset="0"/>
              </a:rPr>
              <a:t>Non-Functional requirements (NFRs) address fundamental aspects of software systems, focusing on qualities beyond specific functionalities. Failure to address NFRs adequately can result in user dissatisfaction, software conflicts, and increased time and cost to rectify issues.</a:t>
            </a:r>
            <a:endParaRPr lang="en-IN" sz="2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C6F614D3-4D95-CAD1-73A7-49505880DFEA}"/>
              </a:ext>
            </a:extLst>
          </p:cNvPr>
          <p:cNvSpPr txBox="1"/>
          <p:nvPr/>
        </p:nvSpPr>
        <p:spPr>
          <a:xfrm>
            <a:off x="881743" y="1437422"/>
            <a:ext cx="1219200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Functional Requirements</a:t>
            </a:r>
            <a:endParaRPr lang="en-IN" sz="2800" dirty="0"/>
          </a:p>
        </p:txBody>
      </p:sp>
      <p:sp>
        <p:nvSpPr>
          <p:cNvPr id="4" name="TextBox 3">
            <a:extLst>
              <a:ext uri="{FF2B5EF4-FFF2-40B4-BE49-F238E27FC236}">
                <a16:creationId xmlns:a16="http://schemas.microsoft.com/office/drawing/2014/main" id="{1D4E0FB0-10D4-1ED2-7988-78EFC2F5D270}"/>
              </a:ext>
            </a:extLst>
          </p:cNvPr>
          <p:cNvSpPr txBox="1"/>
          <p:nvPr/>
        </p:nvSpPr>
        <p:spPr>
          <a:xfrm>
            <a:off x="1363435" y="503097"/>
            <a:ext cx="10088335" cy="507831"/>
          </a:xfrm>
          <a:prstGeom prst="rect">
            <a:avLst/>
          </a:prstGeom>
          <a:noFill/>
        </p:spPr>
        <p:txBody>
          <a:bodyPr wrap="square">
            <a:spAutoFit/>
          </a:bodyPr>
          <a:lstStyle/>
          <a:p>
            <a:pPr algn="ctr"/>
            <a:r>
              <a:rPr lang="en-IN" sz="2700" b="1" dirty="0">
                <a:latin typeface="Times New Roman" panose="02020603050405020304" pitchFamily="18" charset="0"/>
                <a:cs typeface="Times New Roman" panose="02020603050405020304" pitchFamily="18" charset="0"/>
              </a:rPr>
              <a:t>Functional Requirements And Non-Functional Requirements</a:t>
            </a:r>
            <a:endParaRPr lang="en-IN" sz="2700" b="1" dirty="0"/>
          </a:p>
        </p:txBody>
      </p:sp>
    </p:spTree>
    <p:extLst>
      <p:ext uri="{BB962C8B-B14F-4D97-AF65-F5344CB8AC3E}">
        <p14:creationId xmlns:p14="http://schemas.microsoft.com/office/powerpoint/2010/main" val="3392389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5A089D-82A6-0DF4-5B87-D07B0C862C71}"/>
              </a:ext>
            </a:extLst>
          </p:cNvPr>
          <p:cNvSpPr>
            <a:spLocks noGrp="1"/>
          </p:cNvSpPr>
          <p:nvPr>
            <p:ph idx="1"/>
          </p:nvPr>
        </p:nvSpPr>
        <p:spPr>
          <a:xfrm>
            <a:off x="586240" y="1129295"/>
            <a:ext cx="9602788" cy="4691743"/>
          </a:xfrm>
        </p:spPr>
        <p:txBody>
          <a:bodyPr>
            <a:normAutofit/>
          </a:bodyPr>
          <a:lstStyle/>
          <a:p>
            <a:pPr lvl="0"/>
            <a:r>
              <a:rPr lang="en-GB" sz="2200" dirty="0">
                <a:solidFill>
                  <a:schemeClr val="tx1"/>
                </a:solidFill>
                <a:latin typeface="Times New Roman" panose="02020603050405020304" pitchFamily="18" charset="0"/>
                <a:cs typeface="Times New Roman" panose="02020603050405020304" pitchFamily="18" charset="0"/>
              </a:rPr>
              <a:t>System				: 	I3 or I5                                         </a:t>
            </a:r>
          </a:p>
          <a:p>
            <a:pPr lvl="0"/>
            <a:r>
              <a:rPr lang="en-GB" sz="2200" dirty="0">
                <a:solidFill>
                  <a:schemeClr val="tx1"/>
                </a:solidFill>
                <a:latin typeface="Times New Roman" panose="02020603050405020304" pitchFamily="18" charset="0"/>
                <a:cs typeface="Times New Roman" panose="02020603050405020304" pitchFamily="18" charset="0"/>
              </a:rPr>
              <a:t>Hard Disk				: 	500 GB</a:t>
            </a:r>
            <a:endParaRPr lang="en-US" sz="2200" dirty="0">
              <a:solidFill>
                <a:schemeClr val="tx1"/>
              </a:solidFill>
              <a:latin typeface="Times New Roman" panose="02020603050405020304" pitchFamily="18" charset="0"/>
              <a:cs typeface="Times New Roman" panose="02020603050405020304" pitchFamily="18" charset="0"/>
            </a:endParaRPr>
          </a:p>
          <a:p>
            <a:r>
              <a:rPr lang="en-GB" sz="2200" dirty="0">
                <a:solidFill>
                  <a:schemeClr val="tx1"/>
                </a:solidFill>
                <a:latin typeface="Times New Roman" panose="02020603050405020304" pitchFamily="18" charset="0"/>
                <a:cs typeface="Times New Roman" panose="02020603050405020304" pitchFamily="18" charset="0"/>
              </a:rPr>
              <a:t>Ram					:	4 GB</a:t>
            </a:r>
          </a:p>
          <a:p>
            <a:endParaRPr lang="en-GB" sz="2200" dirty="0">
              <a:solidFill>
                <a:schemeClr val="tx1"/>
              </a:solidFill>
              <a:latin typeface="Times New Roman" panose="02020603050405020304" pitchFamily="18" charset="0"/>
              <a:cs typeface="Times New Roman" panose="02020603050405020304" pitchFamily="18" charset="0"/>
            </a:endParaRPr>
          </a:p>
          <a:p>
            <a:pPr marL="0" indent="0">
              <a:buNone/>
            </a:pPr>
            <a:endParaRPr lang="en-GB" sz="2200" dirty="0">
              <a:solidFill>
                <a:schemeClr val="tx1"/>
              </a:solidFill>
              <a:latin typeface="Times New Roman" panose="02020603050405020304" pitchFamily="18" charset="0"/>
              <a:cs typeface="Times New Roman" panose="02020603050405020304" pitchFamily="18" charset="0"/>
            </a:endParaRPr>
          </a:p>
          <a:p>
            <a:pPr lvl="0"/>
            <a:r>
              <a:rPr lang="en-US" sz="2200" dirty="0">
                <a:solidFill>
                  <a:schemeClr val="tx1"/>
                </a:solidFill>
                <a:latin typeface="Times New Roman" panose="02020603050405020304" pitchFamily="18" charset="0"/>
                <a:cs typeface="Times New Roman" panose="02020603050405020304" pitchFamily="18" charset="0"/>
              </a:rPr>
              <a:t>Operating system 			: 	Windows 7</a:t>
            </a:r>
          </a:p>
          <a:p>
            <a:pPr lvl="0"/>
            <a:r>
              <a:rPr lang="en-US" sz="2200" dirty="0">
                <a:solidFill>
                  <a:schemeClr val="tx1"/>
                </a:solidFill>
                <a:latin typeface="Times New Roman" panose="02020603050405020304" pitchFamily="18" charset="0"/>
                <a:cs typeface="Times New Roman" panose="02020603050405020304" pitchFamily="18" charset="0"/>
              </a:rPr>
              <a:t>Coding Language			:	JAVA/J2EE</a:t>
            </a:r>
          </a:p>
          <a:p>
            <a:pPr lvl="0"/>
            <a:r>
              <a:rPr lang="en-US" sz="2200" dirty="0">
                <a:solidFill>
                  <a:schemeClr val="tx1"/>
                </a:solidFill>
                <a:latin typeface="Times New Roman" panose="02020603050405020304" pitchFamily="18" charset="0"/>
                <a:cs typeface="Times New Roman" panose="02020603050405020304" pitchFamily="18" charset="0"/>
              </a:rPr>
              <a:t>Tool					:	Net beans 7.2.1</a:t>
            </a:r>
          </a:p>
          <a:p>
            <a:pPr lvl="0"/>
            <a:r>
              <a:rPr lang="en-US" sz="2200" dirty="0">
                <a:solidFill>
                  <a:schemeClr val="tx1"/>
                </a:solidFill>
                <a:latin typeface="Times New Roman" panose="02020603050405020304" pitchFamily="18" charset="0"/>
                <a:cs typeface="Times New Roman" panose="02020603050405020304" pitchFamily="18" charset="0"/>
              </a:rPr>
              <a:t>Database				:	MYSQL</a:t>
            </a:r>
          </a:p>
          <a:p>
            <a:pPr marL="0" indent="0">
              <a:buNone/>
            </a:pPr>
            <a:endParaRPr lang="en-US" sz="22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sp>
        <p:nvSpPr>
          <p:cNvPr id="7" name="TextBox 6">
            <a:extLst>
              <a:ext uri="{FF2B5EF4-FFF2-40B4-BE49-F238E27FC236}">
                <a16:creationId xmlns:a16="http://schemas.microsoft.com/office/drawing/2014/main" id="{0F59A120-0D18-40D6-6FA6-A1A8F5061C08}"/>
              </a:ext>
            </a:extLst>
          </p:cNvPr>
          <p:cNvSpPr txBox="1"/>
          <p:nvPr/>
        </p:nvSpPr>
        <p:spPr>
          <a:xfrm>
            <a:off x="586240" y="2779850"/>
            <a:ext cx="6101442"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Software Requirements</a:t>
            </a:r>
            <a:endParaRPr lang="en-IN" sz="2600" b="1" dirty="0"/>
          </a:p>
        </p:txBody>
      </p:sp>
      <p:sp>
        <p:nvSpPr>
          <p:cNvPr id="5" name="TextBox 4">
            <a:extLst>
              <a:ext uri="{FF2B5EF4-FFF2-40B4-BE49-F238E27FC236}">
                <a16:creationId xmlns:a16="http://schemas.microsoft.com/office/drawing/2014/main" id="{E1C55483-49CC-4279-AC57-F46BBD08F033}"/>
              </a:ext>
            </a:extLst>
          </p:cNvPr>
          <p:cNvSpPr txBox="1"/>
          <p:nvPr/>
        </p:nvSpPr>
        <p:spPr>
          <a:xfrm>
            <a:off x="591682" y="544519"/>
            <a:ext cx="6096000" cy="492443"/>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Hardware Requirements</a:t>
            </a:r>
            <a:endParaRPr lang="en-IN" sz="2600" dirty="0"/>
          </a:p>
        </p:txBody>
      </p:sp>
    </p:spTree>
    <p:extLst>
      <p:ext uri="{BB962C8B-B14F-4D97-AF65-F5344CB8AC3E}">
        <p14:creationId xmlns:p14="http://schemas.microsoft.com/office/powerpoint/2010/main" val="78273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24099-B50B-9883-D7C0-3CB50844C9CF}"/>
              </a:ext>
            </a:extLst>
          </p:cNvPr>
          <p:cNvSpPr>
            <a:spLocks noGrp="1"/>
          </p:cNvSpPr>
          <p:nvPr>
            <p:ph idx="1"/>
          </p:nvPr>
        </p:nvSpPr>
        <p:spPr>
          <a:xfrm>
            <a:off x="1219200" y="1257300"/>
            <a:ext cx="10199913" cy="1730828"/>
          </a:xfrm>
        </p:spPr>
        <p:txBody>
          <a:bodyPr>
            <a:normAutofit/>
          </a:bodyPr>
          <a:lstStyle/>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The Software Development Life Cycle (SDLC) is a structured process for developing software, from understanding requirements to delivering a product. Choosing the right SDLC model is crucial for project success.</a:t>
            </a:r>
          </a:p>
          <a:p>
            <a:pPr marL="0" indent="0">
              <a:buNone/>
            </a:pPr>
            <a:endParaRPr lang="en-IN" sz="22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0BF6780-1F87-0446-3ECC-3FABE3A53988}"/>
              </a:ext>
            </a:extLst>
          </p:cNvPr>
          <p:cNvPicPr>
            <a:picLocks noChangeAspect="1" noChangeArrowheads="1"/>
          </p:cNvPicPr>
          <p:nvPr/>
        </p:nvPicPr>
        <p:blipFill>
          <a:blip r:embed="rId2" cstate="print"/>
          <a:srcRect/>
          <a:stretch>
            <a:fillRect/>
          </a:stretch>
        </p:blipFill>
        <p:spPr bwMode="auto">
          <a:xfrm>
            <a:off x="3055597" y="2916980"/>
            <a:ext cx="6080806" cy="3243944"/>
          </a:xfrm>
          <a:prstGeom prst="rect">
            <a:avLst/>
          </a:prstGeom>
          <a:noFill/>
          <a:ln w="9525">
            <a:noFill/>
            <a:miter lim="800000"/>
            <a:headEnd/>
            <a:tailEnd/>
          </a:ln>
        </p:spPr>
      </p:pic>
      <p:sp>
        <p:nvSpPr>
          <p:cNvPr id="6" name="TextBox 5">
            <a:extLst>
              <a:ext uri="{FF2B5EF4-FFF2-40B4-BE49-F238E27FC236}">
                <a16:creationId xmlns:a16="http://schemas.microsoft.com/office/drawing/2014/main" id="{FB8D1B33-27AD-B0EE-8341-2D4949C3B129}"/>
              </a:ext>
            </a:extLst>
          </p:cNvPr>
          <p:cNvSpPr txBox="1"/>
          <p:nvPr/>
        </p:nvSpPr>
        <p:spPr>
          <a:xfrm>
            <a:off x="0" y="697076"/>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SDLC Methodologies</a:t>
            </a:r>
            <a:endParaRPr lang="en-IN" sz="2800" dirty="0"/>
          </a:p>
        </p:txBody>
      </p:sp>
    </p:spTree>
    <p:extLst>
      <p:ext uri="{BB962C8B-B14F-4D97-AF65-F5344CB8AC3E}">
        <p14:creationId xmlns:p14="http://schemas.microsoft.com/office/powerpoint/2010/main" val="272596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A99FDE-3865-517B-A25D-39CBF5FF7211}"/>
              </a:ext>
            </a:extLst>
          </p:cNvPr>
          <p:cNvSpPr>
            <a:spLocks noGrp="1"/>
          </p:cNvSpPr>
          <p:nvPr>
            <p:ph idx="1"/>
          </p:nvPr>
        </p:nvSpPr>
        <p:spPr>
          <a:xfrm>
            <a:off x="1010782" y="954474"/>
            <a:ext cx="10374086" cy="1555837"/>
          </a:xfrm>
        </p:spPr>
        <p:txBody>
          <a:bodyPr>
            <a:normAutofit fontScale="62500" lnSpcReduction="20000"/>
          </a:bodyPr>
          <a:lstStyle/>
          <a:p>
            <a:pPr marL="0" indent="0" algn="just">
              <a:lnSpc>
                <a:spcPct val="170000"/>
              </a:lnSpc>
              <a:buNone/>
            </a:pPr>
            <a:r>
              <a:rPr lang="en-US" sz="3500" dirty="0">
                <a:solidFill>
                  <a:schemeClr val="tx1"/>
                </a:solidFill>
                <a:latin typeface="Times New Roman" panose="02020603050405020304" pitchFamily="18" charset="0"/>
                <a:cs typeface="Times New Roman" panose="02020603050405020304" pitchFamily="18" charset="0"/>
              </a:rPr>
              <a:t>The Waterfall Model is a linear, sequential approach to software development, where each stage begins after the previous one is completed, with five stages: analysis, design, implementation, testing, and operation</a:t>
            </a:r>
            <a:r>
              <a:rPr lang="en-US" sz="2200" dirty="0">
                <a:solidFill>
                  <a:schemeClr val="tx1"/>
                </a:solidFill>
                <a:latin typeface="Times New Roman" panose="02020603050405020304" pitchFamily="18" charset="0"/>
                <a:cs typeface="Times New Roman" panose="02020603050405020304" pitchFamily="18" charset="0"/>
              </a:rPr>
              <a:t>.</a:t>
            </a:r>
            <a:endParaRPr lang="en-IN" sz="2200" dirty="0">
              <a:solidFill>
                <a:schemeClr val="tx1"/>
              </a:solidFill>
              <a:latin typeface="Times New Roman" panose="02020603050405020304" pitchFamily="18" charset="0"/>
              <a:cs typeface="Times New Roman" panose="02020603050405020304" pitchFamily="18" charset="0"/>
            </a:endParaRPr>
          </a:p>
        </p:txBody>
      </p:sp>
      <p:pic>
        <p:nvPicPr>
          <p:cNvPr id="4" name="Picture 3" descr="JIRA Waterfall Model">
            <a:extLst>
              <a:ext uri="{FF2B5EF4-FFF2-40B4-BE49-F238E27FC236}">
                <a16:creationId xmlns:a16="http://schemas.microsoft.com/office/drawing/2014/main" id="{91145C86-F3D8-0148-B53E-3F12E9382095}"/>
              </a:ext>
            </a:extLst>
          </p:cNvPr>
          <p:cNvPicPr>
            <a:picLocks noChangeAspect="1" noChangeArrowheads="1"/>
          </p:cNvPicPr>
          <p:nvPr/>
        </p:nvPicPr>
        <p:blipFill>
          <a:blip r:embed="rId2" cstate="print"/>
          <a:srcRect/>
          <a:stretch>
            <a:fillRect/>
          </a:stretch>
        </p:blipFill>
        <p:spPr bwMode="auto">
          <a:xfrm>
            <a:off x="3816575" y="2625446"/>
            <a:ext cx="4762500" cy="3806825"/>
          </a:xfrm>
          <a:prstGeom prst="rect">
            <a:avLst/>
          </a:prstGeom>
          <a:noFill/>
          <a:ln w="9525">
            <a:noFill/>
            <a:miter lim="800000"/>
            <a:headEnd/>
            <a:tailEnd/>
          </a:ln>
        </p:spPr>
      </p:pic>
      <p:sp>
        <p:nvSpPr>
          <p:cNvPr id="6" name="TextBox 5">
            <a:extLst>
              <a:ext uri="{FF2B5EF4-FFF2-40B4-BE49-F238E27FC236}">
                <a16:creationId xmlns:a16="http://schemas.microsoft.com/office/drawing/2014/main" id="{160814D9-7140-6445-3C0A-72FBBE4BC9C9}"/>
              </a:ext>
            </a:extLst>
          </p:cNvPr>
          <p:cNvSpPr txBox="1"/>
          <p:nvPr/>
        </p:nvSpPr>
        <p:spPr>
          <a:xfrm>
            <a:off x="-76200" y="425729"/>
            <a:ext cx="121158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Waterfall Model</a:t>
            </a:r>
            <a:endParaRPr lang="en-IN" sz="2800" dirty="0"/>
          </a:p>
        </p:txBody>
      </p:sp>
    </p:spTree>
    <p:extLst>
      <p:ext uri="{BB962C8B-B14F-4D97-AF65-F5344CB8AC3E}">
        <p14:creationId xmlns:p14="http://schemas.microsoft.com/office/powerpoint/2010/main" val="571809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1CAC473-2808-1D78-D010-4B1BD429985D}"/>
              </a:ext>
            </a:extLst>
          </p:cNvPr>
          <p:cNvSpPr>
            <a:spLocks noGrp="1"/>
          </p:cNvSpPr>
          <p:nvPr>
            <p:ph idx="1"/>
          </p:nvPr>
        </p:nvSpPr>
        <p:spPr>
          <a:xfrm>
            <a:off x="1001486" y="745881"/>
            <a:ext cx="10450286" cy="1017606"/>
          </a:xfrm>
        </p:spPr>
        <p:txBody>
          <a:bodyPr>
            <a:normAutofit lnSpcReduction="10000"/>
          </a:bodyPr>
          <a:lstStyle/>
          <a:p>
            <a:pPr marL="0" indent="0" algn="just">
              <a:lnSpc>
                <a:spcPct val="150000"/>
              </a:lnSpc>
              <a:buNone/>
            </a:pPr>
            <a:r>
              <a:rPr lang="en-US" sz="2200" b="0" kern="1600" dirty="0">
                <a:solidFill>
                  <a:srgbClr val="202124"/>
                </a:solidFill>
                <a:effectLst/>
                <a:latin typeface="Times New Roman" panose="02020603050405020304" pitchFamily="18" charset="0"/>
                <a:ea typeface="Calibri" panose="020F0502020204030204" pitchFamily="34" charset="0"/>
              </a:rPr>
              <a:t>An Entity-Relationship (ER) model illustrates the structure of a database using a visual representation known as an Entity-Relationship Diagram (ER Diagram). </a:t>
            </a:r>
            <a:endParaRPr lang="en-IN" dirty="0"/>
          </a:p>
        </p:txBody>
      </p:sp>
      <p:graphicFrame>
        <p:nvGraphicFramePr>
          <p:cNvPr id="8" name="Object 7">
            <a:extLst>
              <a:ext uri="{FF2B5EF4-FFF2-40B4-BE49-F238E27FC236}">
                <a16:creationId xmlns:a16="http://schemas.microsoft.com/office/drawing/2014/main" id="{8E759EC1-B65B-6407-B490-29721086B998}"/>
              </a:ext>
            </a:extLst>
          </p:cNvPr>
          <p:cNvGraphicFramePr>
            <a:graphicFrameLocks noChangeAspect="1"/>
          </p:cNvGraphicFramePr>
          <p:nvPr>
            <p:extLst>
              <p:ext uri="{D42A27DB-BD31-4B8C-83A1-F6EECF244321}">
                <p14:modId xmlns:p14="http://schemas.microsoft.com/office/powerpoint/2010/main" val="2819520705"/>
              </p:ext>
            </p:extLst>
          </p:nvPr>
        </p:nvGraphicFramePr>
        <p:xfrm>
          <a:off x="1567543" y="1518766"/>
          <a:ext cx="9056914" cy="4675206"/>
        </p:xfrm>
        <a:graphic>
          <a:graphicData uri="http://schemas.openxmlformats.org/presentationml/2006/ole">
            <mc:AlternateContent xmlns:mc="http://schemas.openxmlformats.org/markup-compatibility/2006">
              <mc:Choice xmlns:v="urn:schemas-microsoft-com:vml" Requires="v">
                <p:oleObj name="Document" r:id="rId2" imgW="7334843" imgH="6498303" progId="Word.Document.12">
                  <p:embed/>
                </p:oleObj>
              </mc:Choice>
              <mc:Fallback>
                <p:oleObj name="Document" r:id="rId2" imgW="7334843" imgH="6498303" progId="Word.Document.12">
                  <p:embed/>
                  <p:pic>
                    <p:nvPicPr>
                      <p:cNvPr id="8" name="Object 7">
                        <a:extLst>
                          <a:ext uri="{FF2B5EF4-FFF2-40B4-BE49-F238E27FC236}">
                            <a16:creationId xmlns:a16="http://schemas.microsoft.com/office/drawing/2014/main" id="{8E759EC1-B65B-6407-B490-29721086B998}"/>
                          </a:ext>
                        </a:extLst>
                      </p:cNvPr>
                      <p:cNvPicPr/>
                      <p:nvPr/>
                    </p:nvPicPr>
                    <p:blipFill>
                      <a:blip r:embed="rId3"/>
                      <a:stretch>
                        <a:fillRect/>
                      </a:stretch>
                    </p:blipFill>
                    <p:spPr>
                      <a:xfrm>
                        <a:off x="1567543" y="1518766"/>
                        <a:ext cx="9056914" cy="4675206"/>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C81CB403-DB81-E48D-7B7E-8237637B846B}"/>
              </a:ext>
            </a:extLst>
          </p:cNvPr>
          <p:cNvSpPr txBox="1"/>
          <p:nvPr/>
        </p:nvSpPr>
        <p:spPr>
          <a:xfrm>
            <a:off x="0" y="304800"/>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ER Diagram</a:t>
            </a:r>
            <a:endParaRPr lang="en-IN" sz="2800" dirty="0"/>
          </a:p>
        </p:txBody>
      </p:sp>
    </p:spTree>
    <p:extLst>
      <p:ext uri="{BB962C8B-B14F-4D97-AF65-F5344CB8AC3E}">
        <p14:creationId xmlns:p14="http://schemas.microsoft.com/office/powerpoint/2010/main" val="2992566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ML-Diagrams">
            <a:extLst>
              <a:ext uri="{FF2B5EF4-FFF2-40B4-BE49-F238E27FC236}">
                <a16:creationId xmlns:a16="http://schemas.microsoft.com/office/drawing/2014/main" id="{5BE89312-985D-387A-8D03-B123896C472D}"/>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80708" y="2507258"/>
            <a:ext cx="4009405" cy="3697599"/>
          </a:xfrm>
          <a:prstGeom prst="rect">
            <a:avLst/>
          </a:prstGeom>
          <a:noFill/>
          <a:ln w="9525">
            <a:noFill/>
            <a:miter lim="800000"/>
            <a:headEnd/>
            <a:tailEnd/>
          </a:ln>
        </p:spPr>
      </p:pic>
      <p:sp>
        <p:nvSpPr>
          <p:cNvPr id="5" name="TextBox 4">
            <a:extLst>
              <a:ext uri="{FF2B5EF4-FFF2-40B4-BE49-F238E27FC236}">
                <a16:creationId xmlns:a16="http://schemas.microsoft.com/office/drawing/2014/main" id="{7E12D8F6-F73F-BE7E-A696-7C28C17B34ED}"/>
              </a:ext>
            </a:extLst>
          </p:cNvPr>
          <p:cNvSpPr txBox="1"/>
          <p:nvPr/>
        </p:nvSpPr>
        <p:spPr>
          <a:xfrm>
            <a:off x="905638" y="952217"/>
            <a:ext cx="10567903" cy="1555041"/>
          </a:xfrm>
          <a:prstGeom prst="rect">
            <a:avLst/>
          </a:prstGeom>
          <a:noFill/>
        </p:spPr>
        <p:txBody>
          <a:bodyPr wrap="square">
            <a:spAutoFit/>
          </a:bodyPr>
          <a:lstStyle/>
          <a:p>
            <a:pPr algn="just">
              <a:lnSpc>
                <a:spcPct val="150000"/>
              </a:lnSpc>
            </a:pPr>
            <a:r>
              <a:rPr lang="en-IN" sz="2200" dirty="0">
                <a:latin typeface="Times New Roman" panose="02020603050405020304" pitchFamily="18" charset="0"/>
                <a:cs typeface="Times New Roman" panose="02020603050405020304" pitchFamily="18" charset="0"/>
              </a:rPr>
              <a:t>UML (Unified </a:t>
            </a:r>
            <a:r>
              <a:rPr lang="en-IN" sz="2200" dirty="0" err="1">
                <a:latin typeface="Times New Roman" panose="02020603050405020304" pitchFamily="18" charset="0"/>
                <a:cs typeface="Times New Roman" panose="02020603050405020304" pitchFamily="18" charset="0"/>
              </a:rPr>
              <a:t>Modeling</a:t>
            </a:r>
            <a:r>
              <a:rPr lang="en-IN" sz="2200" dirty="0">
                <a:latin typeface="Times New Roman" panose="02020603050405020304" pitchFamily="18" charset="0"/>
                <a:cs typeface="Times New Roman" panose="02020603050405020304" pitchFamily="18" charset="0"/>
              </a:rPr>
              <a:t> Language) diagrams are graphical representations used to visualize, design, and document software systems, showing different aspects of the system's structure and </a:t>
            </a:r>
            <a:r>
              <a:rPr lang="en-IN" sz="2200" dirty="0" err="1">
                <a:latin typeface="Times New Roman" panose="02020603050405020304" pitchFamily="18" charset="0"/>
                <a:cs typeface="Times New Roman" panose="02020603050405020304" pitchFamily="18" charset="0"/>
              </a:rPr>
              <a:t>behavior</a:t>
            </a:r>
            <a:r>
              <a:rPr lang="en-IN" sz="22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537A01FD-84F1-C6FF-B658-3B908E9DDA0D}"/>
              </a:ext>
            </a:extLst>
          </p:cNvPr>
          <p:cNvSpPr txBox="1"/>
          <p:nvPr/>
        </p:nvSpPr>
        <p:spPr>
          <a:xfrm>
            <a:off x="0" y="428997"/>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UML Diagrams</a:t>
            </a:r>
            <a:endParaRPr lang="en-IN" sz="2800" dirty="0"/>
          </a:p>
        </p:txBody>
      </p:sp>
    </p:spTree>
    <p:extLst>
      <p:ext uri="{BB962C8B-B14F-4D97-AF65-F5344CB8AC3E}">
        <p14:creationId xmlns:p14="http://schemas.microsoft.com/office/powerpoint/2010/main" val="3486379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8A0AE7-329F-0711-C500-82993432A2FF}"/>
              </a:ext>
            </a:extLst>
          </p:cNvPr>
          <p:cNvSpPr>
            <a:spLocks noGrp="1"/>
          </p:cNvSpPr>
          <p:nvPr>
            <p:ph idx="1"/>
          </p:nvPr>
        </p:nvSpPr>
        <p:spPr>
          <a:xfrm>
            <a:off x="1013663" y="1220369"/>
            <a:ext cx="8915400" cy="803846"/>
          </a:xfrm>
        </p:spPr>
        <p:txBody>
          <a:bodyPr>
            <a:normAutofit fontScale="92500" lnSpcReduction="20000"/>
          </a:bodyPr>
          <a:lstStyle/>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A Use Case Diagram shows system functions and the actors who use them.</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    </a:t>
            </a:r>
            <a:endParaRPr lang="en-IN" sz="2400" dirty="0">
              <a:solidFill>
                <a:schemeClr val="tx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F757CCBE-4207-B001-8534-D3E237C9D41B}"/>
              </a:ext>
            </a:extLst>
          </p:cNvPr>
          <p:cNvGrpSpPr/>
          <p:nvPr/>
        </p:nvGrpSpPr>
        <p:grpSpPr>
          <a:xfrm>
            <a:off x="2646816" y="1593897"/>
            <a:ext cx="5649095" cy="4500880"/>
            <a:chOff x="2987675" y="411163"/>
            <a:chExt cx="3916" cy="3802"/>
          </a:xfrm>
        </p:grpSpPr>
        <p:sp>
          <p:nvSpPr>
            <p:cNvPr id="5" name="AutoShape 3">
              <a:extLst>
                <a:ext uri="{FF2B5EF4-FFF2-40B4-BE49-F238E27FC236}">
                  <a16:creationId xmlns:a16="http://schemas.microsoft.com/office/drawing/2014/main" id="{2E78B189-372E-37C3-1955-2CF3D184517A}"/>
                </a:ext>
              </a:extLst>
            </p:cNvPr>
            <p:cNvSpPr>
              <a:spLocks noChangeAspect="1" noChangeArrowheads="1" noTextEdit="1"/>
            </p:cNvSpPr>
            <p:nvPr/>
          </p:nvSpPr>
          <p:spPr bwMode="auto">
            <a:xfrm>
              <a:off x="2987675" y="411163"/>
              <a:ext cx="3916" cy="3802"/>
            </a:xfrm>
            <a:prstGeom prst="rect">
              <a:avLst/>
            </a:prstGeom>
            <a:noFill/>
            <a:ln w="9525">
              <a:noFill/>
              <a:miter lim="800000"/>
            </a:ln>
          </p:spPr>
        </p:sp>
        <p:cxnSp>
          <p:nvCxnSpPr>
            <p:cNvPr id="6" name="Line 5">
              <a:extLst>
                <a:ext uri="{FF2B5EF4-FFF2-40B4-BE49-F238E27FC236}">
                  <a16:creationId xmlns:a16="http://schemas.microsoft.com/office/drawing/2014/main" id="{601E4302-1F91-FBAE-B5D9-33BDF0BD4C0D}"/>
                </a:ext>
              </a:extLst>
            </p:cNvPr>
            <p:cNvCxnSpPr/>
            <p:nvPr/>
          </p:nvCxnSpPr>
          <p:spPr bwMode="auto">
            <a:xfrm>
              <a:off x="2989499" y="413737"/>
              <a:ext cx="906" cy="572"/>
            </a:xfrm>
            <a:prstGeom prst="line">
              <a:avLst/>
            </a:prstGeom>
            <a:noFill/>
            <a:ln w="2">
              <a:solidFill>
                <a:srgbClr val="990033"/>
              </a:solidFill>
              <a:prstDash val="solid"/>
              <a:round/>
            </a:ln>
          </p:spPr>
        </p:cxnSp>
        <p:cxnSp>
          <p:nvCxnSpPr>
            <p:cNvPr id="7" name="Line 6">
              <a:extLst>
                <a:ext uri="{FF2B5EF4-FFF2-40B4-BE49-F238E27FC236}">
                  <a16:creationId xmlns:a16="http://schemas.microsoft.com/office/drawing/2014/main" id="{4D34D6EE-AF2D-1058-2AC1-D919119D8BB9}"/>
                </a:ext>
              </a:extLst>
            </p:cNvPr>
            <p:cNvCxnSpPr/>
            <p:nvPr/>
          </p:nvCxnSpPr>
          <p:spPr bwMode="auto">
            <a:xfrm flipH="1" flipV="1">
              <a:off x="2990359" y="414243"/>
              <a:ext cx="46" cy="66"/>
            </a:xfrm>
            <a:prstGeom prst="line">
              <a:avLst/>
            </a:prstGeom>
            <a:noFill/>
            <a:ln w="2">
              <a:solidFill>
                <a:srgbClr val="000000"/>
              </a:solidFill>
              <a:prstDash val="solid"/>
              <a:round/>
            </a:ln>
          </p:spPr>
        </p:cxnSp>
        <p:cxnSp>
          <p:nvCxnSpPr>
            <p:cNvPr id="8" name="Line 7">
              <a:extLst>
                <a:ext uri="{FF2B5EF4-FFF2-40B4-BE49-F238E27FC236}">
                  <a16:creationId xmlns:a16="http://schemas.microsoft.com/office/drawing/2014/main" id="{9D3C0AA3-6C33-FDB9-FD0D-0C9A74AE72EE}"/>
                </a:ext>
              </a:extLst>
            </p:cNvPr>
            <p:cNvCxnSpPr/>
            <p:nvPr/>
          </p:nvCxnSpPr>
          <p:spPr bwMode="auto">
            <a:xfrm flipH="1" flipV="1">
              <a:off x="2990307" y="414286"/>
              <a:ext cx="98" cy="23"/>
            </a:xfrm>
            <a:prstGeom prst="line">
              <a:avLst/>
            </a:prstGeom>
            <a:noFill/>
            <a:ln w="2">
              <a:solidFill>
                <a:srgbClr val="000000"/>
              </a:solidFill>
              <a:prstDash val="solid"/>
              <a:round/>
            </a:ln>
          </p:spPr>
        </p:cxnSp>
        <p:cxnSp>
          <p:nvCxnSpPr>
            <p:cNvPr id="9" name="Line 8">
              <a:extLst>
                <a:ext uri="{FF2B5EF4-FFF2-40B4-BE49-F238E27FC236}">
                  <a16:creationId xmlns:a16="http://schemas.microsoft.com/office/drawing/2014/main" id="{2AD68DDD-CC6C-F116-E99A-01FA1FEC9860}"/>
                </a:ext>
              </a:extLst>
            </p:cNvPr>
            <p:cNvCxnSpPr/>
            <p:nvPr/>
          </p:nvCxnSpPr>
          <p:spPr bwMode="auto">
            <a:xfrm flipH="1" flipV="1">
              <a:off x="2988594" y="413167"/>
              <a:ext cx="905" cy="570"/>
            </a:xfrm>
            <a:prstGeom prst="line">
              <a:avLst/>
            </a:prstGeom>
            <a:noFill/>
            <a:ln w="2">
              <a:solidFill>
                <a:srgbClr val="990033"/>
              </a:solidFill>
              <a:prstDash val="solid"/>
              <a:round/>
            </a:ln>
          </p:spPr>
        </p:cxnSp>
        <p:sp>
          <p:nvSpPr>
            <p:cNvPr id="10" name="Oval 9">
              <a:extLst>
                <a:ext uri="{FF2B5EF4-FFF2-40B4-BE49-F238E27FC236}">
                  <a16:creationId xmlns:a16="http://schemas.microsoft.com/office/drawing/2014/main" id="{C77A18ED-5C65-7CB5-1776-ECA9C58B3884}"/>
                </a:ext>
              </a:extLst>
            </p:cNvPr>
            <p:cNvSpPr>
              <a:spLocks noChangeArrowheads="1"/>
            </p:cNvSpPr>
            <p:nvPr/>
          </p:nvSpPr>
          <p:spPr bwMode="auto">
            <a:xfrm>
              <a:off x="2990186" y="412493"/>
              <a:ext cx="557" cy="216"/>
            </a:xfrm>
            <a:prstGeom prst="ellipse">
              <a:avLst/>
            </a:prstGeom>
            <a:solidFill>
              <a:srgbClr val="FFFFCC"/>
            </a:solidFill>
            <a:ln w="3">
              <a:solidFill>
                <a:srgbClr val="990033"/>
              </a:solidFill>
              <a:prstDash val="solid"/>
              <a:round/>
            </a:ln>
          </p:spPr>
        </p:sp>
        <p:sp>
          <p:nvSpPr>
            <p:cNvPr id="11" name="Rectangle 10">
              <a:extLst>
                <a:ext uri="{FF2B5EF4-FFF2-40B4-BE49-F238E27FC236}">
                  <a16:creationId xmlns:a16="http://schemas.microsoft.com/office/drawing/2014/main" id="{A30950F8-0892-22E4-1CFC-B7AA0BCDD59C}"/>
                </a:ext>
              </a:extLst>
            </p:cNvPr>
            <p:cNvSpPr>
              <a:spLocks noChangeArrowheads="1"/>
            </p:cNvSpPr>
            <p:nvPr/>
          </p:nvSpPr>
          <p:spPr bwMode="auto">
            <a:xfrm>
              <a:off x="2990212" y="412795"/>
              <a:ext cx="754" cy="257"/>
            </a:xfrm>
            <a:prstGeom prst="rect">
              <a:avLst/>
            </a:prstGeom>
            <a:noFill/>
            <a:ln w="9525">
              <a:noFill/>
              <a:miter lim="800000"/>
            </a:ln>
          </p:spPr>
          <p:txBody>
            <a:bodyPr vert="horz" wrap="none" lIns="0" tIns="0" rIns="0" bIns="0" numCol="1" anchor="t" anchorCtr="0" compatLnSpc="1">
              <a:spAutoFit/>
            </a:bodyPr>
            <a:lstStyle/>
            <a:p>
              <a:pPr fontAlgn="base">
                <a:lnSpc>
                  <a:spcPct val="115000"/>
                </a:lnSpc>
                <a:spcAft>
                  <a:spcPts val="1000"/>
                </a:spcAft>
              </a:pPr>
              <a:r>
                <a:rPr lang="en-US" altLang="zh-CN" sz="1000" kern="1200">
                  <a:solidFill>
                    <a:srgbClr val="000000"/>
                  </a:solidFill>
                  <a:latin typeface="Arial"/>
                  <a:ea typeface="Calibri"/>
                  <a:cs typeface="Arial"/>
                  <a:sym typeface="Times New Roman"/>
                </a:rPr>
                <a:t>Check Leakage</a:t>
              </a:r>
            </a:p>
          </p:txBody>
        </p:sp>
        <p:sp>
          <p:nvSpPr>
            <p:cNvPr id="12" name="Oval 11">
              <a:extLst>
                <a:ext uri="{FF2B5EF4-FFF2-40B4-BE49-F238E27FC236}">
                  <a16:creationId xmlns:a16="http://schemas.microsoft.com/office/drawing/2014/main" id="{4A4AC105-8FA4-3FC6-C7A6-51D4E62D5DEC}"/>
                </a:ext>
              </a:extLst>
            </p:cNvPr>
            <p:cNvSpPr>
              <a:spLocks noChangeArrowheads="1"/>
            </p:cNvSpPr>
            <p:nvPr/>
          </p:nvSpPr>
          <p:spPr bwMode="auto">
            <a:xfrm>
              <a:off x="2990145" y="411349"/>
              <a:ext cx="557" cy="216"/>
            </a:xfrm>
            <a:prstGeom prst="ellipse">
              <a:avLst/>
            </a:prstGeom>
            <a:solidFill>
              <a:srgbClr val="FFFFCC"/>
            </a:solidFill>
            <a:ln w="3">
              <a:solidFill>
                <a:srgbClr val="990033"/>
              </a:solidFill>
              <a:prstDash val="solid"/>
              <a:round/>
            </a:ln>
          </p:spPr>
        </p:sp>
        <p:sp>
          <p:nvSpPr>
            <p:cNvPr id="13" name="Rectangle 12">
              <a:extLst>
                <a:ext uri="{FF2B5EF4-FFF2-40B4-BE49-F238E27FC236}">
                  <a16:creationId xmlns:a16="http://schemas.microsoft.com/office/drawing/2014/main" id="{0D051E38-D51F-42E5-3100-B6AE44DCB45E}"/>
                </a:ext>
              </a:extLst>
            </p:cNvPr>
            <p:cNvSpPr>
              <a:spLocks noChangeArrowheads="1"/>
            </p:cNvSpPr>
            <p:nvPr/>
          </p:nvSpPr>
          <p:spPr bwMode="auto">
            <a:xfrm>
              <a:off x="2990299" y="411627"/>
              <a:ext cx="271" cy="257"/>
            </a:xfrm>
            <a:prstGeom prst="rect">
              <a:avLst/>
            </a:prstGeom>
            <a:noFill/>
            <a:ln w="9525">
              <a:noFill/>
              <a:miter lim="800000"/>
            </a:ln>
          </p:spPr>
          <p:txBody>
            <a:bodyPr vert="horz" wrap="none" lIns="0" tIns="0" rIns="0" bIns="0" numCol="1" anchor="t" anchorCtr="0" compatLnSpc="1">
              <a:spAutoFit/>
            </a:bodyPr>
            <a:lstStyle/>
            <a:p>
              <a:pPr fontAlgn="base">
                <a:lnSpc>
                  <a:spcPct val="115000"/>
                </a:lnSpc>
                <a:spcAft>
                  <a:spcPts val="1000"/>
                </a:spcAft>
              </a:pPr>
              <a:r>
                <a:rPr lang="en-US" altLang="zh-CN" sz="1000" kern="1200">
                  <a:solidFill>
                    <a:srgbClr val="000000"/>
                  </a:solidFill>
                  <a:latin typeface="Arial"/>
                  <a:ea typeface="Calibri"/>
                  <a:cs typeface="Arial"/>
                  <a:sym typeface="Times New Roman"/>
                </a:rPr>
                <a:t>Login</a:t>
              </a:r>
            </a:p>
          </p:txBody>
        </p:sp>
        <p:sp>
          <p:nvSpPr>
            <p:cNvPr id="14" name="Oval 13">
              <a:extLst>
                <a:ext uri="{FF2B5EF4-FFF2-40B4-BE49-F238E27FC236}">
                  <a16:creationId xmlns:a16="http://schemas.microsoft.com/office/drawing/2014/main" id="{C6BCF297-4522-4E90-8F18-FB0E5649CEEC}"/>
                </a:ext>
              </a:extLst>
            </p:cNvPr>
            <p:cNvSpPr>
              <a:spLocks noChangeArrowheads="1"/>
            </p:cNvSpPr>
            <p:nvPr/>
          </p:nvSpPr>
          <p:spPr bwMode="auto">
            <a:xfrm>
              <a:off x="2990186" y="411936"/>
              <a:ext cx="557" cy="216"/>
            </a:xfrm>
            <a:prstGeom prst="ellipse">
              <a:avLst/>
            </a:prstGeom>
            <a:solidFill>
              <a:srgbClr val="FFFFCC"/>
            </a:solidFill>
            <a:ln w="3">
              <a:solidFill>
                <a:srgbClr val="990033"/>
              </a:solidFill>
              <a:prstDash val="solid"/>
              <a:round/>
            </a:ln>
          </p:spPr>
        </p:sp>
        <p:sp>
          <p:nvSpPr>
            <p:cNvPr id="15" name="Rectangle 14">
              <a:extLst>
                <a:ext uri="{FF2B5EF4-FFF2-40B4-BE49-F238E27FC236}">
                  <a16:creationId xmlns:a16="http://schemas.microsoft.com/office/drawing/2014/main" id="{0151EB94-570D-65B0-27F7-2D6401C1B6DE}"/>
                </a:ext>
              </a:extLst>
            </p:cNvPr>
            <p:cNvSpPr>
              <a:spLocks noChangeArrowheads="1"/>
            </p:cNvSpPr>
            <p:nvPr/>
          </p:nvSpPr>
          <p:spPr bwMode="auto">
            <a:xfrm>
              <a:off x="2990150" y="412214"/>
              <a:ext cx="604" cy="257"/>
            </a:xfrm>
            <a:prstGeom prst="rect">
              <a:avLst/>
            </a:prstGeom>
            <a:noFill/>
            <a:ln w="9525">
              <a:noFill/>
              <a:miter lim="800000"/>
            </a:ln>
          </p:spPr>
          <p:txBody>
            <a:bodyPr vert="horz" wrap="none" lIns="0" tIns="0" rIns="0" bIns="0" numCol="1" anchor="t" anchorCtr="0" compatLnSpc="1">
              <a:spAutoFit/>
            </a:bodyPr>
            <a:lstStyle/>
            <a:p>
              <a:pPr fontAlgn="base">
                <a:lnSpc>
                  <a:spcPct val="115000"/>
                </a:lnSpc>
                <a:spcAft>
                  <a:spcPts val="1000"/>
                </a:spcAft>
              </a:pPr>
              <a:r>
                <a:rPr lang="en-US" altLang="zh-CN" sz="1000" kern="1200">
                  <a:solidFill>
                    <a:srgbClr val="000000"/>
                  </a:solidFill>
                  <a:latin typeface="Arial"/>
                  <a:ea typeface="Calibri"/>
                  <a:cs typeface="Arial"/>
                  <a:sym typeface="Times New Roman"/>
                </a:rPr>
                <a:t>Upload Files</a:t>
              </a:r>
            </a:p>
          </p:txBody>
        </p:sp>
        <p:sp>
          <p:nvSpPr>
            <p:cNvPr id="16" name="Oval 15">
              <a:extLst>
                <a:ext uri="{FF2B5EF4-FFF2-40B4-BE49-F238E27FC236}">
                  <a16:creationId xmlns:a16="http://schemas.microsoft.com/office/drawing/2014/main" id="{8C57A7A6-1BB5-3A19-3DC0-62267D2B01CE}"/>
                </a:ext>
              </a:extLst>
            </p:cNvPr>
            <p:cNvSpPr>
              <a:spLocks noChangeArrowheads="1"/>
            </p:cNvSpPr>
            <p:nvPr/>
          </p:nvSpPr>
          <p:spPr bwMode="auto">
            <a:xfrm>
              <a:off x="2990227" y="413111"/>
              <a:ext cx="557" cy="216"/>
            </a:xfrm>
            <a:prstGeom prst="ellipse">
              <a:avLst/>
            </a:prstGeom>
            <a:solidFill>
              <a:srgbClr val="FFFFCC"/>
            </a:solidFill>
            <a:ln w="2">
              <a:solidFill>
                <a:srgbClr val="990033"/>
              </a:solidFill>
              <a:prstDash val="solid"/>
              <a:round/>
            </a:ln>
          </p:spPr>
        </p:sp>
        <p:sp>
          <p:nvSpPr>
            <p:cNvPr id="17" name="Rectangle 16">
              <a:extLst>
                <a:ext uri="{FF2B5EF4-FFF2-40B4-BE49-F238E27FC236}">
                  <a16:creationId xmlns:a16="http://schemas.microsoft.com/office/drawing/2014/main" id="{23F915D7-FAE6-EC3E-838D-1E438FBFA398}"/>
                </a:ext>
              </a:extLst>
            </p:cNvPr>
            <p:cNvSpPr>
              <a:spLocks noChangeArrowheads="1"/>
            </p:cNvSpPr>
            <p:nvPr/>
          </p:nvSpPr>
          <p:spPr bwMode="auto">
            <a:xfrm>
              <a:off x="2990368" y="413401"/>
              <a:ext cx="551" cy="257"/>
            </a:xfrm>
            <a:prstGeom prst="rect">
              <a:avLst/>
            </a:prstGeom>
            <a:noFill/>
            <a:ln w="9525">
              <a:noFill/>
              <a:miter lim="800000"/>
            </a:ln>
          </p:spPr>
          <p:txBody>
            <a:bodyPr vert="horz" wrap="none" lIns="0" tIns="0" rIns="0" bIns="0" numCol="1" anchor="t" anchorCtr="0" compatLnSpc="1">
              <a:spAutoFit/>
            </a:bodyPr>
            <a:lstStyle/>
            <a:p>
              <a:pPr fontAlgn="base">
                <a:lnSpc>
                  <a:spcPct val="115000"/>
                </a:lnSpc>
                <a:spcAft>
                  <a:spcPts val="1000"/>
                </a:spcAft>
              </a:pPr>
              <a:r>
                <a:rPr lang="en-US" altLang="zh-CN" sz="1000" kern="1200">
                  <a:solidFill>
                    <a:srgbClr val="000000"/>
                  </a:solidFill>
                  <a:latin typeface="Arial"/>
                  <a:ea typeface="Calibri"/>
                  <a:cs typeface="Arial"/>
                  <a:sym typeface="Times New Roman"/>
                </a:rPr>
                <a:t>Share Files</a:t>
              </a:r>
            </a:p>
          </p:txBody>
        </p:sp>
        <p:sp>
          <p:nvSpPr>
            <p:cNvPr id="18" name="Oval 17">
              <a:extLst>
                <a:ext uri="{FF2B5EF4-FFF2-40B4-BE49-F238E27FC236}">
                  <a16:creationId xmlns:a16="http://schemas.microsoft.com/office/drawing/2014/main" id="{02E450BC-E8E6-3AD1-EBA9-E69BB26F5A2A}"/>
                </a:ext>
              </a:extLst>
            </p:cNvPr>
            <p:cNvSpPr>
              <a:spLocks noChangeArrowheads="1"/>
            </p:cNvSpPr>
            <p:nvPr/>
          </p:nvSpPr>
          <p:spPr bwMode="auto">
            <a:xfrm>
              <a:off x="2990269" y="413698"/>
              <a:ext cx="557" cy="217"/>
            </a:xfrm>
            <a:prstGeom prst="ellipse">
              <a:avLst/>
            </a:prstGeom>
            <a:solidFill>
              <a:srgbClr val="FFFFCC"/>
            </a:solidFill>
            <a:ln w="3">
              <a:solidFill>
                <a:srgbClr val="990033"/>
              </a:solidFill>
              <a:prstDash val="solid"/>
              <a:round/>
            </a:ln>
          </p:spPr>
        </p:sp>
        <p:sp>
          <p:nvSpPr>
            <p:cNvPr id="19" name="Rectangle 18">
              <a:extLst>
                <a:ext uri="{FF2B5EF4-FFF2-40B4-BE49-F238E27FC236}">
                  <a16:creationId xmlns:a16="http://schemas.microsoft.com/office/drawing/2014/main" id="{50032296-1B3F-7D83-95A1-4EE708A95F26}"/>
                </a:ext>
              </a:extLst>
            </p:cNvPr>
            <p:cNvSpPr>
              <a:spLocks noChangeArrowheads="1"/>
            </p:cNvSpPr>
            <p:nvPr/>
          </p:nvSpPr>
          <p:spPr bwMode="auto">
            <a:xfrm>
              <a:off x="2990403" y="413983"/>
              <a:ext cx="497" cy="257"/>
            </a:xfrm>
            <a:prstGeom prst="rect">
              <a:avLst/>
            </a:prstGeom>
            <a:noFill/>
            <a:ln w="9525">
              <a:noFill/>
              <a:miter lim="800000"/>
            </a:ln>
          </p:spPr>
          <p:txBody>
            <a:bodyPr vert="horz" wrap="none" lIns="0" tIns="0" rIns="0" bIns="0" numCol="1" anchor="t" anchorCtr="0" compatLnSpc="1">
              <a:spAutoFit/>
            </a:bodyPr>
            <a:lstStyle/>
            <a:p>
              <a:pPr fontAlgn="base">
                <a:lnSpc>
                  <a:spcPct val="115000"/>
                </a:lnSpc>
                <a:spcAft>
                  <a:spcPts val="1000"/>
                </a:spcAft>
              </a:pPr>
              <a:r>
                <a:rPr lang="en-US" altLang="zh-CN" sz="1000" kern="1200">
                  <a:solidFill>
                    <a:srgbClr val="000000"/>
                  </a:solidFill>
                  <a:latin typeface="Arial"/>
                  <a:ea typeface="Calibri"/>
                  <a:cs typeface="Arial"/>
                  <a:sym typeface="Times New Roman"/>
                </a:rPr>
                <a:t>View Files</a:t>
              </a:r>
            </a:p>
          </p:txBody>
        </p:sp>
        <p:grpSp>
          <p:nvGrpSpPr>
            <p:cNvPr id="20" name="Group 19">
              <a:extLst>
                <a:ext uri="{FF2B5EF4-FFF2-40B4-BE49-F238E27FC236}">
                  <a16:creationId xmlns:a16="http://schemas.microsoft.com/office/drawing/2014/main" id="{047C07F6-A00B-1FB0-6D33-CE45F03E57E0}"/>
                </a:ext>
              </a:extLst>
            </p:cNvPr>
            <p:cNvGrpSpPr/>
            <p:nvPr/>
          </p:nvGrpSpPr>
          <p:grpSpPr>
            <a:xfrm>
              <a:off x="2988127" y="412821"/>
              <a:ext cx="299" cy="303"/>
              <a:chOff x="2988127" y="412821"/>
              <a:chExt cx="299" cy="303"/>
            </a:xfrm>
          </p:grpSpPr>
          <p:sp>
            <p:nvSpPr>
              <p:cNvPr id="40" name="Oval 39">
                <a:extLst>
                  <a:ext uri="{FF2B5EF4-FFF2-40B4-BE49-F238E27FC236}">
                    <a16:creationId xmlns:a16="http://schemas.microsoft.com/office/drawing/2014/main" id="{B3021662-CA05-D09E-F826-A42A3A337240}"/>
                  </a:ext>
                </a:extLst>
              </p:cNvPr>
              <p:cNvSpPr>
                <a:spLocks noChangeArrowheads="1"/>
              </p:cNvSpPr>
              <p:nvPr/>
            </p:nvSpPr>
            <p:spPr bwMode="auto">
              <a:xfrm>
                <a:off x="2988210" y="412821"/>
                <a:ext cx="138" cy="102"/>
              </a:xfrm>
              <a:prstGeom prst="ellipse">
                <a:avLst/>
              </a:prstGeom>
              <a:noFill/>
              <a:ln w="2">
                <a:solidFill>
                  <a:srgbClr val="990033"/>
                </a:solidFill>
                <a:prstDash val="solid"/>
                <a:round/>
              </a:ln>
            </p:spPr>
          </p:sp>
          <p:cxnSp>
            <p:nvCxnSpPr>
              <p:cNvPr id="41" name="Line 20">
                <a:extLst>
                  <a:ext uri="{FF2B5EF4-FFF2-40B4-BE49-F238E27FC236}">
                    <a16:creationId xmlns:a16="http://schemas.microsoft.com/office/drawing/2014/main" id="{0625E911-09B9-7212-960C-3B016CB1A863}"/>
                  </a:ext>
                </a:extLst>
              </p:cNvPr>
              <p:cNvCxnSpPr/>
              <p:nvPr/>
            </p:nvCxnSpPr>
            <p:spPr bwMode="auto">
              <a:xfrm>
                <a:off x="2988276" y="412921"/>
                <a:ext cx="1" cy="93"/>
              </a:xfrm>
              <a:prstGeom prst="line">
                <a:avLst/>
              </a:prstGeom>
              <a:noFill/>
              <a:ln w="2">
                <a:solidFill>
                  <a:srgbClr val="990033"/>
                </a:solidFill>
                <a:prstDash val="solid"/>
                <a:round/>
              </a:ln>
            </p:spPr>
          </p:cxnSp>
          <p:cxnSp>
            <p:nvCxnSpPr>
              <p:cNvPr id="42" name="Line 21">
                <a:extLst>
                  <a:ext uri="{FF2B5EF4-FFF2-40B4-BE49-F238E27FC236}">
                    <a16:creationId xmlns:a16="http://schemas.microsoft.com/office/drawing/2014/main" id="{764032CC-96F8-9B86-7C72-1238A550EAF3}"/>
                  </a:ext>
                </a:extLst>
              </p:cNvPr>
              <p:cNvCxnSpPr/>
              <p:nvPr/>
            </p:nvCxnSpPr>
            <p:spPr bwMode="auto">
              <a:xfrm>
                <a:off x="2988168" y="412947"/>
                <a:ext cx="216" cy="1"/>
              </a:xfrm>
              <a:prstGeom prst="line">
                <a:avLst/>
              </a:prstGeom>
              <a:noFill/>
              <a:ln w="2">
                <a:solidFill>
                  <a:srgbClr val="990033"/>
                </a:solidFill>
                <a:prstDash val="solid"/>
                <a:round/>
              </a:ln>
            </p:spPr>
          </p:cxnSp>
          <p:sp>
            <p:nvSpPr>
              <p:cNvPr id="43" name="Freeform 22">
                <a:extLst>
                  <a:ext uri="{FF2B5EF4-FFF2-40B4-BE49-F238E27FC236}">
                    <a16:creationId xmlns:a16="http://schemas.microsoft.com/office/drawing/2014/main" id="{961D53C8-F7B8-4429-BDD7-6E40F03BC87B}"/>
                  </a:ext>
                </a:extLst>
              </p:cNvPr>
              <p:cNvSpPr/>
              <p:nvPr/>
            </p:nvSpPr>
            <p:spPr bwMode="auto">
              <a:xfrm>
                <a:off x="2988127" y="413014"/>
                <a:ext cx="299" cy="110"/>
              </a:xfrm>
              <a:custGeom>
                <a:avLst/>
                <a:gdLst/>
                <a:ahLst/>
                <a:cxnLst>
                  <a:cxn ang="0">
                    <a:pos x="0" y="54"/>
                  </a:cxn>
                  <a:cxn ang="0">
                    <a:pos x="54" y="0"/>
                  </a:cxn>
                  <a:cxn ang="0">
                    <a:pos x="108" y="54"/>
                  </a:cxn>
                </a:cxnLst>
                <a:rect l="0" t="0" r="r" b="b"/>
                <a:pathLst>
                  <a:path w="108" h="54">
                    <a:moveTo>
                      <a:pt x="0" y="54"/>
                    </a:moveTo>
                    <a:lnTo>
                      <a:pt x="54" y="0"/>
                    </a:lnTo>
                    <a:lnTo>
                      <a:pt x="108" y="54"/>
                    </a:lnTo>
                  </a:path>
                </a:pathLst>
              </a:custGeom>
              <a:noFill/>
              <a:ln w="2">
                <a:solidFill>
                  <a:srgbClr val="990033"/>
                </a:solidFill>
                <a:prstDash val="solid"/>
                <a:round/>
              </a:ln>
            </p:spPr>
          </p:sp>
        </p:grpSp>
        <p:sp>
          <p:nvSpPr>
            <p:cNvPr id="21" name="Rectangle 20">
              <a:extLst>
                <a:ext uri="{FF2B5EF4-FFF2-40B4-BE49-F238E27FC236}">
                  <a16:creationId xmlns:a16="http://schemas.microsoft.com/office/drawing/2014/main" id="{375E279D-8723-C4B7-AC8C-FE8DA181A295}"/>
                </a:ext>
              </a:extLst>
            </p:cNvPr>
            <p:cNvSpPr>
              <a:spLocks noChangeArrowheads="1"/>
            </p:cNvSpPr>
            <p:nvPr/>
          </p:nvSpPr>
          <p:spPr bwMode="auto">
            <a:xfrm>
              <a:off x="2987967" y="413184"/>
              <a:ext cx="640" cy="257"/>
            </a:xfrm>
            <a:prstGeom prst="rect">
              <a:avLst/>
            </a:prstGeom>
            <a:noFill/>
            <a:ln w="9525">
              <a:noFill/>
              <a:miter lim="800000"/>
            </a:ln>
          </p:spPr>
          <p:txBody>
            <a:bodyPr vert="horz" wrap="none" lIns="0" tIns="0" rIns="0" bIns="0" numCol="1" anchor="t" anchorCtr="0" compatLnSpc="1">
              <a:spAutoFit/>
            </a:bodyPr>
            <a:lstStyle/>
            <a:p>
              <a:pPr fontAlgn="base">
                <a:lnSpc>
                  <a:spcPct val="115000"/>
                </a:lnSpc>
                <a:spcAft>
                  <a:spcPts val="1000"/>
                </a:spcAft>
              </a:pPr>
              <a:r>
                <a:rPr lang="en-US" altLang="zh-CN" sz="1000" kern="1200">
                  <a:solidFill>
                    <a:srgbClr val="000000"/>
                  </a:solidFill>
                  <a:latin typeface="Arial"/>
                  <a:ea typeface="Calibri"/>
                  <a:cs typeface="Arial"/>
                  <a:sym typeface="Times New Roman"/>
                </a:rPr>
                <a:t>Administrator</a:t>
              </a:r>
            </a:p>
          </p:txBody>
        </p:sp>
        <p:cxnSp>
          <p:nvCxnSpPr>
            <p:cNvPr id="22" name="Line 25">
              <a:extLst>
                <a:ext uri="{FF2B5EF4-FFF2-40B4-BE49-F238E27FC236}">
                  <a16:creationId xmlns:a16="http://schemas.microsoft.com/office/drawing/2014/main" id="{3624E430-F0A7-99F7-73A2-50525C7E4C72}"/>
                </a:ext>
              </a:extLst>
            </p:cNvPr>
            <p:cNvCxnSpPr/>
            <p:nvPr/>
          </p:nvCxnSpPr>
          <p:spPr bwMode="auto">
            <a:xfrm flipV="1">
              <a:off x="2989342" y="411565"/>
              <a:ext cx="919" cy="645"/>
            </a:xfrm>
            <a:prstGeom prst="line">
              <a:avLst/>
            </a:prstGeom>
            <a:noFill/>
            <a:ln w="2">
              <a:solidFill>
                <a:srgbClr val="990033"/>
              </a:solidFill>
              <a:prstDash val="solid"/>
              <a:round/>
            </a:ln>
          </p:spPr>
        </p:cxnSp>
        <p:cxnSp>
          <p:nvCxnSpPr>
            <p:cNvPr id="23" name="Line 26">
              <a:extLst>
                <a:ext uri="{FF2B5EF4-FFF2-40B4-BE49-F238E27FC236}">
                  <a16:creationId xmlns:a16="http://schemas.microsoft.com/office/drawing/2014/main" id="{BA832E40-1C3C-9208-5FFA-884B4BE0659A}"/>
                </a:ext>
              </a:extLst>
            </p:cNvPr>
            <p:cNvCxnSpPr/>
            <p:nvPr/>
          </p:nvCxnSpPr>
          <p:spPr bwMode="auto">
            <a:xfrm flipH="1">
              <a:off x="2990219" y="411565"/>
              <a:ext cx="42" cy="70"/>
            </a:xfrm>
            <a:prstGeom prst="line">
              <a:avLst/>
            </a:prstGeom>
            <a:noFill/>
            <a:ln w="2">
              <a:solidFill>
                <a:srgbClr val="000000"/>
              </a:solidFill>
              <a:prstDash val="solid"/>
              <a:round/>
            </a:ln>
          </p:spPr>
        </p:cxnSp>
        <p:cxnSp>
          <p:nvCxnSpPr>
            <p:cNvPr id="24" name="Line 27">
              <a:extLst>
                <a:ext uri="{FF2B5EF4-FFF2-40B4-BE49-F238E27FC236}">
                  <a16:creationId xmlns:a16="http://schemas.microsoft.com/office/drawing/2014/main" id="{9B700645-00DE-B3FF-0476-525B46E452A0}"/>
                </a:ext>
              </a:extLst>
            </p:cNvPr>
            <p:cNvCxnSpPr/>
            <p:nvPr/>
          </p:nvCxnSpPr>
          <p:spPr bwMode="auto">
            <a:xfrm flipH="1">
              <a:off x="2990168" y="411565"/>
              <a:ext cx="93" cy="27"/>
            </a:xfrm>
            <a:prstGeom prst="line">
              <a:avLst/>
            </a:prstGeom>
            <a:noFill/>
            <a:ln w="2">
              <a:solidFill>
                <a:srgbClr val="000000"/>
              </a:solidFill>
              <a:prstDash val="solid"/>
              <a:round/>
            </a:ln>
          </p:spPr>
        </p:cxnSp>
        <p:cxnSp>
          <p:nvCxnSpPr>
            <p:cNvPr id="25" name="Line 28">
              <a:extLst>
                <a:ext uri="{FF2B5EF4-FFF2-40B4-BE49-F238E27FC236}">
                  <a16:creationId xmlns:a16="http://schemas.microsoft.com/office/drawing/2014/main" id="{86A45A20-8A41-6361-4302-962A21230A6A}"/>
                </a:ext>
              </a:extLst>
            </p:cNvPr>
            <p:cNvCxnSpPr/>
            <p:nvPr/>
          </p:nvCxnSpPr>
          <p:spPr bwMode="auto">
            <a:xfrm flipH="1">
              <a:off x="2988423" y="412210"/>
              <a:ext cx="919" cy="646"/>
            </a:xfrm>
            <a:prstGeom prst="line">
              <a:avLst/>
            </a:prstGeom>
            <a:noFill/>
            <a:ln w="2">
              <a:solidFill>
                <a:srgbClr val="990033"/>
              </a:solidFill>
              <a:prstDash val="solid"/>
              <a:round/>
            </a:ln>
          </p:spPr>
        </p:cxnSp>
        <p:cxnSp>
          <p:nvCxnSpPr>
            <p:cNvPr id="26" name="Line 29">
              <a:extLst>
                <a:ext uri="{FF2B5EF4-FFF2-40B4-BE49-F238E27FC236}">
                  <a16:creationId xmlns:a16="http://schemas.microsoft.com/office/drawing/2014/main" id="{8425E270-273F-6597-C6F9-C15B55F942EF}"/>
                </a:ext>
              </a:extLst>
            </p:cNvPr>
            <p:cNvCxnSpPr/>
            <p:nvPr/>
          </p:nvCxnSpPr>
          <p:spPr bwMode="auto">
            <a:xfrm flipV="1">
              <a:off x="2989278" y="412179"/>
              <a:ext cx="856" cy="362"/>
            </a:xfrm>
            <a:prstGeom prst="line">
              <a:avLst/>
            </a:prstGeom>
            <a:noFill/>
            <a:ln w="2">
              <a:solidFill>
                <a:srgbClr val="990033"/>
              </a:solidFill>
              <a:prstDash val="solid"/>
              <a:round/>
            </a:ln>
          </p:spPr>
        </p:cxnSp>
        <p:cxnSp>
          <p:nvCxnSpPr>
            <p:cNvPr id="27" name="Line 30">
              <a:extLst>
                <a:ext uri="{FF2B5EF4-FFF2-40B4-BE49-F238E27FC236}">
                  <a16:creationId xmlns:a16="http://schemas.microsoft.com/office/drawing/2014/main" id="{1AD49FAB-91EA-28BD-37DD-AD0C1EB79416}"/>
                </a:ext>
              </a:extLst>
            </p:cNvPr>
            <p:cNvCxnSpPr/>
            <p:nvPr/>
          </p:nvCxnSpPr>
          <p:spPr bwMode="auto">
            <a:xfrm flipH="1">
              <a:off x="2990072" y="412179"/>
              <a:ext cx="62" cy="60"/>
            </a:xfrm>
            <a:prstGeom prst="line">
              <a:avLst/>
            </a:prstGeom>
            <a:noFill/>
            <a:ln w="2">
              <a:solidFill>
                <a:srgbClr val="000000"/>
              </a:solidFill>
              <a:prstDash val="solid"/>
              <a:round/>
            </a:ln>
          </p:spPr>
        </p:cxnSp>
        <p:cxnSp>
          <p:nvCxnSpPr>
            <p:cNvPr id="28" name="Line 31">
              <a:extLst>
                <a:ext uri="{FF2B5EF4-FFF2-40B4-BE49-F238E27FC236}">
                  <a16:creationId xmlns:a16="http://schemas.microsoft.com/office/drawing/2014/main" id="{C4DA0E2D-947E-5F6A-3CF8-5D45FBF870C1}"/>
                </a:ext>
              </a:extLst>
            </p:cNvPr>
            <p:cNvCxnSpPr/>
            <p:nvPr/>
          </p:nvCxnSpPr>
          <p:spPr bwMode="auto">
            <a:xfrm flipH="1">
              <a:off x="2990036" y="412179"/>
              <a:ext cx="98" cy="10"/>
            </a:xfrm>
            <a:prstGeom prst="line">
              <a:avLst/>
            </a:prstGeom>
            <a:noFill/>
            <a:ln w="2">
              <a:solidFill>
                <a:srgbClr val="000000"/>
              </a:solidFill>
              <a:prstDash val="solid"/>
              <a:round/>
            </a:ln>
          </p:spPr>
        </p:cxnSp>
        <p:cxnSp>
          <p:nvCxnSpPr>
            <p:cNvPr id="29" name="Line 32">
              <a:extLst>
                <a:ext uri="{FF2B5EF4-FFF2-40B4-BE49-F238E27FC236}">
                  <a16:creationId xmlns:a16="http://schemas.microsoft.com/office/drawing/2014/main" id="{A5A1DB30-B875-99AC-C734-BD57CE4EB702}"/>
                </a:ext>
              </a:extLst>
            </p:cNvPr>
            <p:cNvCxnSpPr/>
            <p:nvPr/>
          </p:nvCxnSpPr>
          <p:spPr bwMode="auto">
            <a:xfrm flipH="1">
              <a:off x="2988423" y="412541"/>
              <a:ext cx="855" cy="363"/>
            </a:xfrm>
            <a:prstGeom prst="line">
              <a:avLst/>
            </a:prstGeom>
            <a:noFill/>
            <a:ln w="2">
              <a:solidFill>
                <a:srgbClr val="990033"/>
              </a:solidFill>
              <a:prstDash val="solid"/>
              <a:round/>
            </a:ln>
          </p:spPr>
        </p:cxnSp>
        <p:cxnSp>
          <p:nvCxnSpPr>
            <p:cNvPr id="30" name="Line 33">
              <a:extLst>
                <a:ext uri="{FF2B5EF4-FFF2-40B4-BE49-F238E27FC236}">
                  <a16:creationId xmlns:a16="http://schemas.microsoft.com/office/drawing/2014/main" id="{DD9C3AF8-F1DE-C23C-227F-3C7F74105C9F}"/>
                </a:ext>
              </a:extLst>
            </p:cNvPr>
            <p:cNvCxnSpPr/>
            <p:nvPr/>
          </p:nvCxnSpPr>
          <p:spPr bwMode="auto">
            <a:xfrm>
              <a:off x="2989319" y="413082"/>
              <a:ext cx="898" cy="100"/>
            </a:xfrm>
            <a:prstGeom prst="line">
              <a:avLst/>
            </a:prstGeom>
            <a:noFill/>
            <a:ln w="2">
              <a:solidFill>
                <a:srgbClr val="990033"/>
              </a:solidFill>
              <a:prstDash val="solid"/>
              <a:round/>
            </a:ln>
          </p:spPr>
        </p:cxnSp>
        <p:cxnSp>
          <p:nvCxnSpPr>
            <p:cNvPr id="31" name="Line 34">
              <a:extLst>
                <a:ext uri="{FF2B5EF4-FFF2-40B4-BE49-F238E27FC236}">
                  <a16:creationId xmlns:a16="http://schemas.microsoft.com/office/drawing/2014/main" id="{38047114-5F88-DAEB-479D-45B8EF09578B}"/>
                </a:ext>
              </a:extLst>
            </p:cNvPr>
            <p:cNvCxnSpPr/>
            <p:nvPr/>
          </p:nvCxnSpPr>
          <p:spPr bwMode="auto">
            <a:xfrm flipH="1" flipV="1">
              <a:off x="2990129" y="413144"/>
              <a:ext cx="88" cy="38"/>
            </a:xfrm>
            <a:prstGeom prst="line">
              <a:avLst/>
            </a:prstGeom>
            <a:noFill/>
            <a:ln w="2">
              <a:solidFill>
                <a:srgbClr val="000000"/>
              </a:solidFill>
              <a:prstDash val="solid"/>
              <a:round/>
            </a:ln>
          </p:spPr>
        </p:cxnSp>
        <p:cxnSp>
          <p:nvCxnSpPr>
            <p:cNvPr id="32" name="Line 35">
              <a:extLst>
                <a:ext uri="{FF2B5EF4-FFF2-40B4-BE49-F238E27FC236}">
                  <a16:creationId xmlns:a16="http://schemas.microsoft.com/office/drawing/2014/main" id="{756D3766-ACEC-EFA2-0E47-9A6F739E2ABD}"/>
                </a:ext>
              </a:extLst>
            </p:cNvPr>
            <p:cNvCxnSpPr/>
            <p:nvPr/>
          </p:nvCxnSpPr>
          <p:spPr bwMode="auto">
            <a:xfrm flipH="1">
              <a:off x="2990119" y="413182"/>
              <a:ext cx="98" cy="20"/>
            </a:xfrm>
            <a:prstGeom prst="line">
              <a:avLst/>
            </a:prstGeom>
            <a:noFill/>
            <a:ln w="2">
              <a:solidFill>
                <a:srgbClr val="000000"/>
              </a:solidFill>
              <a:prstDash val="solid"/>
              <a:round/>
            </a:ln>
          </p:spPr>
        </p:cxnSp>
        <p:cxnSp>
          <p:nvCxnSpPr>
            <p:cNvPr id="33" name="Line 36">
              <a:extLst>
                <a:ext uri="{FF2B5EF4-FFF2-40B4-BE49-F238E27FC236}">
                  <a16:creationId xmlns:a16="http://schemas.microsoft.com/office/drawing/2014/main" id="{4F89A51D-3356-E495-6563-E36AF10A8AF6}"/>
                </a:ext>
              </a:extLst>
            </p:cNvPr>
            <p:cNvCxnSpPr/>
            <p:nvPr/>
          </p:nvCxnSpPr>
          <p:spPr bwMode="auto">
            <a:xfrm flipH="1" flipV="1">
              <a:off x="2988423" y="412983"/>
              <a:ext cx="896" cy="99"/>
            </a:xfrm>
            <a:prstGeom prst="line">
              <a:avLst/>
            </a:prstGeom>
            <a:noFill/>
            <a:ln w="2">
              <a:solidFill>
                <a:srgbClr val="990033"/>
              </a:solidFill>
              <a:prstDash val="solid"/>
              <a:round/>
            </a:ln>
          </p:spPr>
        </p:cxnSp>
        <p:cxnSp>
          <p:nvCxnSpPr>
            <p:cNvPr id="34" name="Line 37">
              <a:extLst>
                <a:ext uri="{FF2B5EF4-FFF2-40B4-BE49-F238E27FC236}">
                  <a16:creationId xmlns:a16="http://schemas.microsoft.com/office/drawing/2014/main" id="{8B7EA0A3-DDCE-CE50-322A-CBC4DD90CFF6}"/>
                </a:ext>
              </a:extLst>
            </p:cNvPr>
            <p:cNvCxnSpPr/>
            <p:nvPr/>
          </p:nvCxnSpPr>
          <p:spPr bwMode="auto">
            <a:xfrm>
              <a:off x="2989339" y="413358"/>
              <a:ext cx="919" cy="336"/>
            </a:xfrm>
            <a:prstGeom prst="line">
              <a:avLst/>
            </a:prstGeom>
            <a:noFill/>
            <a:ln w="2">
              <a:solidFill>
                <a:srgbClr val="990033"/>
              </a:solidFill>
              <a:prstDash val="solid"/>
              <a:round/>
            </a:ln>
          </p:spPr>
        </p:cxnSp>
        <p:cxnSp>
          <p:nvCxnSpPr>
            <p:cNvPr id="35" name="Line 38">
              <a:extLst>
                <a:ext uri="{FF2B5EF4-FFF2-40B4-BE49-F238E27FC236}">
                  <a16:creationId xmlns:a16="http://schemas.microsoft.com/office/drawing/2014/main" id="{0A2CCB56-0872-F730-9544-A26C289D6906}"/>
                </a:ext>
              </a:extLst>
            </p:cNvPr>
            <p:cNvCxnSpPr/>
            <p:nvPr/>
          </p:nvCxnSpPr>
          <p:spPr bwMode="auto">
            <a:xfrm flipH="1" flipV="1">
              <a:off x="2990194" y="413638"/>
              <a:ext cx="64" cy="56"/>
            </a:xfrm>
            <a:prstGeom prst="line">
              <a:avLst/>
            </a:prstGeom>
            <a:noFill/>
            <a:ln w="2">
              <a:solidFill>
                <a:srgbClr val="000000"/>
              </a:solidFill>
              <a:prstDash val="solid"/>
              <a:round/>
            </a:ln>
          </p:spPr>
        </p:cxnSp>
        <p:cxnSp>
          <p:nvCxnSpPr>
            <p:cNvPr id="36" name="Line 39">
              <a:extLst>
                <a:ext uri="{FF2B5EF4-FFF2-40B4-BE49-F238E27FC236}">
                  <a16:creationId xmlns:a16="http://schemas.microsoft.com/office/drawing/2014/main" id="{28319B36-0116-9737-6AC4-99A2E448C08E}"/>
                </a:ext>
              </a:extLst>
            </p:cNvPr>
            <p:cNvCxnSpPr/>
            <p:nvPr/>
          </p:nvCxnSpPr>
          <p:spPr bwMode="auto">
            <a:xfrm flipH="1" flipV="1">
              <a:off x="2990157" y="413689"/>
              <a:ext cx="101" cy="5"/>
            </a:xfrm>
            <a:prstGeom prst="line">
              <a:avLst/>
            </a:prstGeom>
            <a:noFill/>
            <a:ln w="2">
              <a:solidFill>
                <a:srgbClr val="000000"/>
              </a:solidFill>
              <a:prstDash val="solid"/>
              <a:round/>
            </a:ln>
          </p:spPr>
        </p:cxnSp>
        <p:cxnSp>
          <p:nvCxnSpPr>
            <p:cNvPr id="37" name="Line 40">
              <a:extLst>
                <a:ext uri="{FF2B5EF4-FFF2-40B4-BE49-F238E27FC236}">
                  <a16:creationId xmlns:a16="http://schemas.microsoft.com/office/drawing/2014/main" id="{E7D92A12-AF0B-C3C8-BFBE-D92FA23DFD46}"/>
                </a:ext>
              </a:extLst>
            </p:cNvPr>
            <p:cNvCxnSpPr/>
            <p:nvPr/>
          </p:nvCxnSpPr>
          <p:spPr bwMode="auto">
            <a:xfrm flipH="1" flipV="1">
              <a:off x="2988423" y="413024"/>
              <a:ext cx="916" cy="334"/>
            </a:xfrm>
            <a:prstGeom prst="line">
              <a:avLst/>
            </a:prstGeom>
            <a:noFill/>
            <a:ln w="2">
              <a:solidFill>
                <a:srgbClr val="990033"/>
              </a:solidFill>
              <a:prstDash val="solid"/>
              <a:round/>
            </a:ln>
          </p:spPr>
        </p:cxnSp>
        <p:sp>
          <p:nvSpPr>
            <p:cNvPr id="38" name="Oval 37">
              <a:extLst>
                <a:ext uri="{FF2B5EF4-FFF2-40B4-BE49-F238E27FC236}">
                  <a16:creationId xmlns:a16="http://schemas.microsoft.com/office/drawing/2014/main" id="{9A5F3316-6857-D8DC-5FC9-E38D5DC37D04}"/>
                </a:ext>
              </a:extLst>
            </p:cNvPr>
            <p:cNvSpPr>
              <a:spLocks noChangeArrowheads="1"/>
            </p:cNvSpPr>
            <p:nvPr/>
          </p:nvSpPr>
          <p:spPr bwMode="auto">
            <a:xfrm>
              <a:off x="2990310" y="414317"/>
              <a:ext cx="557" cy="216"/>
            </a:xfrm>
            <a:prstGeom prst="ellipse">
              <a:avLst/>
            </a:prstGeom>
            <a:solidFill>
              <a:srgbClr val="FFFFCC"/>
            </a:solidFill>
            <a:ln w="3">
              <a:solidFill>
                <a:srgbClr val="990033"/>
              </a:solidFill>
              <a:prstDash val="solid"/>
              <a:round/>
            </a:ln>
          </p:spPr>
        </p:sp>
        <p:sp>
          <p:nvSpPr>
            <p:cNvPr id="39" name="Rectangle 38">
              <a:extLst>
                <a:ext uri="{FF2B5EF4-FFF2-40B4-BE49-F238E27FC236}">
                  <a16:creationId xmlns:a16="http://schemas.microsoft.com/office/drawing/2014/main" id="{0A67EC8A-657C-2085-8C73-D1CDF01D5748}"/>
                </a:ext>
              </a:extLst>
            </p:cNvPr>
            <p:cNvSpPr>
              <a:spLocks noChangeArrowheads="1"/>
            </p:cNvSpPr>
            <p:nvPr/>
          </p:nvSpPr>
          <p:spPr bwMode="auto">
            <a:xfrm>
              <a:off x="2990498" y="414607"/>
              <a:ext cx="300" cy="257"/>
            </a:xfrm>
            <a:prstGeom prst="rect">
              <a:avLst/>
            </a:prstGeom>
            <a:noFill/>
            <a:ln w="9525">
              <a:noFill/>
              <a:miter lim="800000"/>
            </a:ln>
          </p:spPr>
          <p:txBody>
            <a:bodyPr vert="horz" wrap="none" lIns="0" tIns="0" rIns="0" bIns="0" numCol="1" anchor="t" anchorCtr="0" compatLnSpc="1">
              <a:spAutoFit/>
            </a:bodyPr>
            <a:lstStyle/>
            <a:p>
              <a:pPr fontAlgn="base">
                <a:lnSpc>
                  <a:spcPct val="115000"/>
                </a:lnSpc>
                <a:spcAft>
                  <a:spcPts val="1000"/>
                </a:spcAft>
              </a:pPr>
              <a:r>
                <a:rPr lang="en-US" altLang="zh-CN" sz="1000" kern="1200">
                  <a:solidFill>
                    <a:srgbClr val="000000"/>
                  </a:solidFill>
                  <a:latin typeface="Arial"/>
                  <a:ea typeface="Calibri"/>
                  <a:cs typeface="Arial"/>
                  <a:sym typeface="Times New Roman"/>
                </a:rPr>
                <a:t>logout</a:t>
              </a:r>
            </a:p>
          </p:txBody>
        </p:sp>
      </p:grpSp>
      <p:sp>
        <p:nvSpPr>
          <p:cNvPr id="45" name="TextBox 44">
            <a:extLst>
              <a:ext uri="{FF2B5EF4-FFF2-40B4-BE49-F238E27FC236}">
                <a16:creationId xmlns:a16="http://schemas.microsoft.com/office/drawing/2014/main" id="{C931C1DF-AED6-850B-D2EA-745ACE01702F}"/>
              </a:ext>
            </a:extLst>
          </p:cNvPr>
          <p:cNvSpPr txBox="1"/>
          <p:nvPr/>
        </p:nvSpPr>
        <p:spPr>
          <a:xfrm>
            <a:off x="0" y="597293"/>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Use case Diagram</a:t>
            </a:r>
            <a:endParaRPr lang="en-IN" sz="2800" dirty="0"/>
          </a:p>
        </p:txBody>
      </p:sp>
    </p:spTree>
    <p:extLst>
      <p:ext uri="{BB962C8B-B14F-4D97-AF65-F5344CB8AC3E}">
        <p14:creationId xmlns:p14="http://schemas.microsoft.com/office/powerpoint/2010/main" val="521974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58144D-7F63-BDD0-A734-FB0FA7B5B81B}"/>
              </a:ext>
            </a:extLst>
          </p:cNvPr>
          <p:cNvSpPr>
            <a:spLocks noGrp="1"/>
          </p:cNvSpPr>
          <p:nvPr>
            <p:ph idx="1"/>
          </p:nvPr>
        </p:nvSpPr>
        <p:spPr>
          <a:xfrm>
            <a:off x="1034143" y="1180960"/>
            <a:ext cx="10363200" cy="1314591"/>
          </a:xfrm>
        </p:spPr>
        <p:txBody>
          <a:bodyPr>
            <a:noAutofit/>
          </a:bodyPr>
          <a:lstStyle/>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A UML Class Diagram shows a system's structure, including classes, properties, methods, and relationships, to illustrate how data is organized.</a:t>
            </a:r>
          </a:p>
          <a:p>
            <a:pPr marL="0" indent="0" algn="just">
              <a:buNone/>
            </a:pPr>
            <a:r>
              <a:rPr lang="en-US" sz="2200" dirty="0">
                <a:solidFill>
                  <a:schemeClr val="tx1"/>
                </a:solidFill>
                <a:latin typeface="Times New Roman" panose="02020603050405020304" pitchFamily="18" charset="0"/>
                <a:cs typeface="Times New Roman" panose="02020603050405020304" pitchFamily="18" charset="0"/>
              </a:rPr>
              <a:t>    </a:t>
            </a:r>
            <a:endParaRPr lang="en-IN" sz="22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B120873-C67B-A969-1085-3CACD444AE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406673" y="2220686"/>
            <a:ext cx="3618139" cy="4103914"/>
          </a:xfrm>
          <a:prstGeom prst="rect">
            <a:avLst/>
          </a:prstGeom>
          <a:noFill/>
          <a:ln>
            <a:noFill/>
          </a:ln>
        </p:spPr>
      </p:pic>
      <p:sp>
        <p:nvSpPr>
          <p:cNvPr id="6" name="TextBox 5">
            <a:extLst>
              <a:ext uri="{FF2B5EF4-FFF2-40B4-BE49-F238E27FC236}">
                <a16:creationId xmlns:a16="http://schemas.microsoft.com/office/drawing/2014/main" id="{2FFB3FAF-CBFC-E241-B033-C20933D12CA5}"/>
              </a:ext>
            </a:extLst>
          </p:cNvPr>
          <p:cNvSpPr txBox="1"/>
          <p:nvPr/>
        </p:nvSpPr>
        <p:spPr>
          <a:xfrm>
            <a:off x="0" y="653534"/>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Class Diagram</a:t>
            </a:r>
            <a:endParaRPr lang="en-IN" sz="2800" dirty="0"/>
          </a:p>
        </p:txBody>
      </p:sp>
    </p:spTree>
    <p:extLst>
      <p:ext uri="{BB962C8B-B14F-4D97-AF65-F5344CB8AC3E}">
        <p14:creationId xmlns:p14="http://schemas.microsoft.com/office/powerpoint/2010/main" val="1967654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3285269" y="1965481"/>
            <a:ext cx="6142616" cy="4892519"/>
          </a:xfrm>
          <a:prstGeom prst="rect">
            <a:avLst/>
          </a:prstGeom>
          <a:noFill/>
          <a:ln w="9525">
            <a:noFill/>
            <a:miter lim="800000"/>
            <a:headEnd/>
            <a:tailEnd/>
          </a:ln>
        </p:spPr>
      </p:pic>
      <p:sp>
        <p:nvSpPr>
          <p:cNvPr id="5" name="TextBox 4">
            <a:extLst>
              <a:ext uri="{FF2B5EF4-FFF2-40B4-BE49-F238E27FC236}">
                <a16:creationId xmlns:a16="http://schemas.microsoft.com/office/drawing/2014/main" id="{19C77E96-1B9B-1F78-AA89-61A8E905FF41}"/>
              </a:ext>
            </a:extLst>
          </p:cNvPr>
          <p:cNvSpPr txBox="1"/>
          <p:nvPr/>
        </p:nvSpPr>
        <p:spPr>
          <a:xfrm>
            <a:off x="947058" y="794503"/>
            <a:ext cx="10526486" cy="1047210"/>
          </a:xfrm>
          <a:prstGeom prst="rect">
            <a:avLst/>
          </a:prstGeom>
          <a:noFill/>
        </p:spPr>
        <p:txBody>
          <a:bodyPr wrap="square">
            <a:spAutoFit/>
          </a:bodyPr>
          <a:lstStyle/>
          <a:p>
            <a:pPr algn="just">
              <a:lnSpc>
                <a:spcPct val="150000"/>
              </a:lnSpc>
            </a:pPr>
            <a:r>
              <a:rPr lang="en-IN" sz="2200" dirty="0">
                <a:latin typeface="Times New Roman" panose="02020603050405020304" pitchFamily="18" charset="0"/>
                <a:cs typeface="Times New Roman" panose="02020603050405020304" pitchFamily="18" charset="0"/>
              </a:rPr>
              <a:t>A sequence diagram is a type of interaction diagram that shows the sequence of messages, events, and interactions between objects or components in a system over time.</a:t>
            </a:r>
          </a:p>
        </p:txBody>
      </p:sp>
      <p:sp>
        <p:nvSpPr>
          <p:cNvPr id="6" name="TextBox 5">
            <a:extLst>
              <a:ext uri="{FF2B5EF4-FFF2-40B4-BE49-F238E27FC236}">
                <a16:creationId xmlns:a16="http://schemas.microsoft.com/office/drawing/2014/main" id="{5896BED9-D2C2-02E6-5DBE-CA7436A0124B}"/>
              </a:ext>
            </a:extLst>
          </p:cNvPr>
          <p:cNvSpPr txBox="1"/>
          <p:nvPr/>
        </p:nvSpPr>
        <p:spPr>
          <a:xfrm>
            <a:off x="-97971" y="337929"/>
            <a:ext cx="12192000" cy="523220"/>
          </a:xfrm>
          <a:prstGeom prst="rect">
            <a:avLst/>
          </a:prstGeom>
          <a:noFill/>
        </p:spPr>
        <p:txBody>
          <a:bodyPr wrap="square">
            <a:spAutoFit/>
          </a:bodyPr>
          <a:lstStyle/>
          <a:p>
            <a:pPr algn="ctr"/>
            <a:r>
              <a:rPr lang="en-US" sz="2800" b="1" dirty="0">
                <a:latin typeface="Times New Roman" pitchFamily="18" charset="0"/>
                <a:cs typeface="Times New Roman" pitchFamily="18" charset="0"/>
              </a:rPr>
              <a:t>Sequence Diagram</a:t>
            </a:r>
            <a:endParaRPr lang="en-IN"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94832F-220D-BE6E-6C96-BAF5492A4E0F}"/>
              </a:ext>
            </a:extLst>
          </p:cNvPr>
          <p:cNvSpPr>
            <a:spLocks noGrp="1"/>
          </p:cNvSpPr>
          <p:nvPr>
            <p:ph idx="1"/>
          </p:nvPr>
        </p:nvSpPr>
        <p:spPr>
          <a:xfrm>
            <a:off x="1142999" y="1383693"/>
            <a:ext cx="10134600" cy="4366201"/>
          </a:xfrm>
        </p:spPr>
        <p:txBody>
          <a:bodyPr>
            <a:noAutofit/>
          </a:bodyPr>
          <a:lstStyle/>
          <a:p>
            <a:pPr marL="0" indent="0" algn="just">
              <a:lnSpc>
                <a:spcPct val="150000"/>
              </a:lnSpc>
              <a:buNone/>
            </a:pPr>
            <a:r>
              <a:rPr lang="en-US" sz="2400" dirty="0">
                <a:solidFill>
                  <a:schemeClr val="tx1"/>
                </a:solidFill>
                <a:latin typeface="Times New Roman" panose="02020603050405020304" pitchFamily="18" charset="0"/>
                <a:cs typeface="Times New Roman" panose="02020603050405020304" pitchFamily="18" charset="0"/>
              </a:rPr>
              <a:t>Federated Learning is a machine learning approach that combines local models from multiple users to create a global mode1, protecting data privacy. Frequent parameter sharing between users and the aggregator can incur high risk of membership privacy leakage. Proposed Lightweight privacy-preserving scheme using secure decentralized aggregation for edge networks. Effectively protect the membership privacy of both local models and global models. Meanwhile, smart contract is introduced to identify malicious models uploaded by edge nodes and return trustworthy global models to users.</a:t>
            </a:r>
            <a:endParaRPr lang="en-IN" sz="2400" dirty="0"/>
          </a:p>
        </p:txBody>
      </p:sp>
      <p:sp>
        <p:nvSpPr>
          <p:cNvPr id="9" name="TextBox 8">
            <a:extLst>
              <a:ext uri="{FF2B5EF4-FFF2-40B4-BE49-F238E27FC236}">
                <a16:creationId xmlns:a16="http://schemas.microsoft.com/office/drawing/2014/main" id="{478728D2-29D1-23BC-A16B-4712BE365D32}"/>
              </a:ext>
            </a:extLst>
          </p:cNvPr>
          <p:cNvSpPr txBox="1"/>
          <p:nvPr/>
        </p:nvSpPr>
        <p:spPr>
          <a:xfrm>
            <a:off x="0" y="686302"/>
            <a:ext cx="12191999"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ABSTRACT</a:t>
            </a:r>
            <a:endParaRPr lang="en-IN" sz="2800" dirty="0"/>
          </a:p>
        </p:txBody>
      </p:sp>
    </p:spTree>
    <p:extLst>
      <p:ext uri="{BB962C8B-B14F-4D97-AF65-F5344CB8AC3E}">
        <p14:creationId xmlns:p14="http://schemas.microsoft.com/office/powerpoint/2010/main" val="227149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tretch>
            <a:fillRect/>
          </a:stretch>
        </p:blipFill>
        <p:spPr bwMode="auto">
          <a:xfrm>
            <a:off x="4368573" y="2399393"/>
            <a:ext cx="4198483" cy="3631293"/>
          </a:xfrm>
          <a:prstGeom prst="rect">
            <a:avLst/>
          </a:prstGeom>
          <a:noFill/>
          <a:ln w="9525">
            <a:noFill/>
            <a:miter lim="800000"/>
            <a:headEnd/>
            <a:tailEnd/>
          </a:ln>
        </p:spPr>
      </p:pic>
      <p:sp>
        <p:nvSpPr>
          <p:cNvPr id="5" name="TextBox 4">
            <a:extLst>
              <a:ext uri="{FF2B5EF4-FFF2-40B4-BE49-F238E27FC236}">
                <a16:creationId xmlns:a16="http://schemas.microsoft.com/office/drawing/2014/main" id="{84DDE563-9450-430B-BE5E-419D80887FF4}"/>
              </a:ext>
            </a:extLst>
          </p:cNvPr>
          <p:cNvSpPr txBox="1"/>
          <p:nvPr/>
        </p:nvSpPr>
        <p:spPr>
          <a:xfrm>
            <a:off x="938893" y="957367"/>
            <a:ext cx="10295164" cy="1047210"/>
          </a:xfrm>
          <a:prstGeom prst="rect">
            <a:avLst/>
          </a:prstGeom>
          <a:noFill/>
        </p:spPr>
        <p:txBody>
          <a:bodyPr wrap="square">
            <a:spAutoFit/>
          </a:bodyPr>
          <a:lstStyle/>
          <a:p>
            <a:pPr algn="just">
              <a:lnSpc>
                <a:spcPct val="150000"/>
              </a:lnSpc>
            </a:pPr>
            <a:r>
              <a:rPr lang="en-IN" sz="2200" dirty="0">
                <a:latin typeface="Times New Roman" panose="02020603050405020304" pitchFamily="18" charset="0"/>
                <a:cs typeface="Times New Roman" panose="02020603050405020304" pitchFamily="18" charset="0"/>
              </a:rPr>
              <a:t>A collaboration diagram in UML illustrates how objects or components interact and collaborate to achieve a specific goal or functionality.</a:t>
            </a:r>
          </a:p>
        </p:txBody>
      </p:sp>
      <p:sp>
        <p:nvSpPr>
          <p:cNvPr id="6" name="TextBox 5">
            <a:extLst>
              <a:ext uri="{FF2B5EF4-FFF2-40B4-BE49-F238E27FC236}">
                <a16:creationId xmlns:a16="http://schemas.microsoft.com/office/drawing/2014/main" id="{BBF4E97B-345B-B418-A1B8-C6B8D036ACD3}"/>
              </a:ext>
            </a:extLst>
          </p:cNvPr>
          <p:cNvSpPr txBox="1"/>
          <p:nvPr/>
        </p:nvSpPr>
        <p:spPr>
          <a:xfrm>
            <a:off x="0" y="371094"/>
            <a:ext cx="12192000" cy="523220"/>
          </a:xfrm>
          <a:prstGeom prst="rect">
            <a:avLst/>
          </a:prstGeom>
          <a:noFill/>
        </p:spPr>
        <p:txBody>
          <a:bodyPr wrap="square">
            <a:spAutoFit/>
          </a:bodyPr>
          <a:lstStyle/>
          <a:p>
            <a:pPr algn="ctr"/>
            <a:r>
              <a:rPr lang="en-US" sz="2800" b="1" dirty="0">
                <a:latin typeface="Times New Roman" pitchFamily="18" charset="0"/>
                <a:cs typeface="Times New Roman" pitchFamily="18" charset="0"/>
              </a:rPr>
              <a:t>Collaboration Diagram</a:t>
            </a:r>
            <a:endParaRPr lang="en-IN"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tretch>
            <a:fillRect/>
          </a:stretch>
        </p:blipFill>
        <p:spPr bwMode="auto">
          <a:xfrm>
            <a:off x="4397828" y="1795441"/>
            <a:ext cx="5649687" cy="4823073"/>
          </a:xfrm>
          <a:prstGeom prst="rect">
            <a:avLst/>
          </a:prstGeom>
          <a:noFill/>
          <a:ln w="9525">
            <a:noFill/>
            <a:miter lim="800000"/>
            <a:headEnd/>
            <a:tailEnd/>
          </a:ln>
        </p:spPr>
      </p:pic>
      <p:sp>
        <p:nvSpPr>
          <p:cNvPr id="5" name="TextBox 4">
            <a:extLst>
              <a:ext uri="{FF2B5EF4-FFF2-40B4-BE49-F238E27FC236}">
                <a16:creationId xmlns:a16="http://schemas.microsoft.com/office/drawing/2014/main" id="{4B7886EF-6CD5-018E-0830-CAE48AF6737E}"/>
              </a:ext>
            </a:extLst>
          </p:cNvPr>
          <p:cNvSpPr txBox="1"/>
          <p:nvPr/>
        </p:nvSpPr>
        <p:spPr>
          <a:xfrm>
            <a:off x="816429" y="846203"/>
            <a:ext cx="10820400" cy="1047210"/>
          </a:xfrm>
          <a:prstGeom prst="rect">
            <a:avLst/>
          </a:prstGeom>
          <a:noFill/>
        </p:spPr>
        <p:txBody>
          <a:bodyPr wrap="square">
            <a:spAutoFit/>
          </a:bodyPr>
          <a:lstStyle/>
          <a:p>
            <a:pPr algn="just">
              <a:lnSpc>
                <a:spcPct val="150000"/>
              </a:lnSpc>
            </a:pPr>
            <a:r>
              <a:rPr lang="en-IN" sz="2200" dirty="0">
                <a:latin typeface="Times New Roman" panose="02020603050405020304" pitchFamily="18" charset="0"/>
                <a:cs typeface="Times New Roman" panose="02020603050405020304" pitchFamily="18" charset="0"/>
              </a:rPr>
              <a:t>An activity diagram is a UML behavioural diagram illustrating the flow of activities, actions, and decisions within a system or business process.</a:t>
            </a:r>
          </a:p>
        </p:txBody>
      </p:sp>
      <p:sp>
        <p:nvSpPr>
          <p:cNvPr id="6" name="TextBox 5">
            <a:extLst>
              <a:ext uri="{FF2B5EF4-FFF2-40B4-BE49-F238E27FC236}">
                <a16:creationId xmlns:a16="http://schemas.microsoft.com/office/drawing/2014/main" id="{89FA4AFB-8AE3-9EAD-BE13-3DFEF6A6935B}"/>
              </a:ext>
            </a:extLst>
          </p:cNvPr>
          <p:cNvSpPr txBox="1"/>
          <p:nvPr/>
        </p:nvSpPr>
        <p:spPr>
          <a:xfrm>
            <a:off x="0" y="392277"/>
            <a:ext cx="12191999" cy="523220"/>
          </a:xfrm>
          <a:prstGeom prst="rect">
            <a:avLst/>
          </a:prstGeom>
          <a:noFill/>
        </p:spPr>
        <p:txBody>
          <a:bodyPr wrap="square">
            <a:spAutoFit/>
          </a:bodyPr>
          <a:lstStyle/>
          <a:p>
            <a:pPr algn="ctr"/>
            <a:r>
              <a:rPr lang="en-US" sz="2800" b="1" dirty="0">
                <a:latin typeface="Times New Roman" pitchFamily="18" charset="0"/>
                <a:cs typeface="Times New Roman" pitchFamily="18" charset="0"/>
              </a:rPr>
              <a:t>Activity Diagram</a:t>
            </a:r>
            <a:endParaRPr lang="en-IN"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tretch>
            <a:fillRect/>
          </a:stretch>
        </p:blipFill>
        <p:spPr bwMode="auto">
          <a:xfrm>
            <a:off x="4289915" y="2638425"/>
            <a:ext cx="4440427" cy="3718832"/>
          </a:xfrm>
          <a:prstGeom prst="rect">
            <a:avLst/>
          </a:prstGeom>
          <a:noFill/>
          <a:ln w="9525">
            <a:noFill/>
            <a:miter lim="800000"/>
            <a:headEnd/>
            <a:tailEnd/>
          </a:ln>
        </p:spPr>
      </p:pic>
      <p:sp>
        <p:nvSpPr>
          <p:cNvPr id="5" name="TextBox 4">
            <a:extLst>
              <a:ext uri="{FF2B5EF4-FFF2-40B4-BE49-F238E27FC236}">
                <a16:creationId xmlns:a16="http://schemas.microsoft.com/office/drawing/2014/main" id="{9024AACB-D763-6276-99A1-05166B6C4CE1}"/>
              </a:ext>
            </a:extLst>
          </p:cNvPr>
          <p:cNvSpPr txBox="1"/>
          <p:nvPr/>
        </p:nvSpPr>
        <p:spPr>
          <a:xfrm>
            <a:off x="1047321" y="1027307"/>
            <a:ext cx="10230279" cy="1555041"/>
          </a:xfrm>
          <a:prstGeom prst="rect">
            <a:avLst/>
          </a:prstGeom>
          <a:noFill/>
        </p:spPr>
        <p:txBody>
          <a:bodyPr wrap="square">
            <a:spAutoFit/>
          </a:bodyPr>
          <a:lstStyle/>
          <a:p>
            <a:pPr algn="just">
              <a:lnSpc>
                <a:spcPct val="150000"/>
              </a:lnSpc>
            </a:pPr>
            <a:r>
              <a:rPr lang="en-IN" sz="2200" dirty="0">
                <a:latin typeface="Times New Roman" panose="02020603050405020304" pitchFamily="18" charset="0"/>
                <a:cs typeface="Times New Roman" panose="02020603050405020304" pitchFamily="18" charset="0"/>
              </a:rPr>
              <a:t>A component diagram is a visual representation of the structural components of a system, showing how they interact and relate to each other, and depicting the high-level architecture of the system.</a:t>
            </a:r>
          </a:p>
        </p:txBody>
      </p:sp>
      <p:sp>
        <p:nvSpPr>
          <p:cNvPr id="6" name="TextBox 5">
            <a:extLst>
              <a:ext uri="{FF2B5EF4-FFF2-40B4-BE49-F238E27FC236}">
                <a16:creationId xmlns:a16="http://schemas.microsoft.com/office/drawing/2014/main" id="{F4B92893-AA38-8DE7-34ED-80D01CB8AD21}"/>
              </a:ext>
            </a:extLst>
          </p:cNvPr>
          <p:cNvSpPr txBox="1"/>
          <p:nvPr/>
        </p:nvSpPr>
        <p:spPr>
          <a:xfrm>
            <a:off x="0" y="406413"/>
            <a:ext cx="12192000" cy="523220"/>
          </a:xfrm>
          <a:prstGeom prst="rect">
            <a:avLst/>
          </a:prstGeom>
          <a:noFill/>
        </p:spPr>
        <p:txBody>
          <a:bodyPr wrap="square">
            <a:spAutoFit/>
          </a:bodyPr>
          <a:lstStyle/>
          <a:p>
            <a:pPr algn="ctr"/>
            <a:r>
              <a:rPr lang="en-US" sz="2800" b="1" dirty="0">
                <a:latin typeface="Times New Roman" pitchFamily="18" charset="0"/>
                <a:cs typeface="Times New Roman" pitchFamily="18" charset="0"/>
              </a:rPr>
              <a:t>Component Diagram</a:t>
            </a:r>
            <a:endParaRPr lang="en-IN"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mmor dep.png"/>
          <p:cNvPicPr>
            <a:picLocks noGrp="1" noChangeAspect="1"/>
          </p:cNvPicPr>
          <p:nvPr>
            <p:ph idx="1"/>
          </p:nvPr>
        </p:nvPicPr>
        <p:blipFill>
          <a:blip r:embed="rId2" cstate="print"/>
          <a:stretch>
            <a:fillRect/>
          </a:stretch>
        </p:blipFill>
        <p:spPr>
          <a:xfrm>
            <a:off x="4000217" y="3138776"/>
            <a:ext cx="5426811" cy="2108075"/>
          </a:xfrm>
        </p:spPr>
      </p:pic>
      <p:sp>
        <p:nvSpPr>
          <p:cNvPr id="5" name="TextBox 4">
            <a:extLst>
              <a:ext uri="{FF2B5EF4-FFF2-40B4-BE49-F238E27FC236}">
                <a16:creationId xmlns:a16="http://schemas.microsoft.com/office/drawing/2014/main" id="{E765BC5C-C9AB-0256-8001-7093721654EF}"/>
              </a:ext>
            </a:extLst>
          </p:cNvPr>
          <p:cNvSpPr txBox="1"/>
          <p:nvPr/>
        </p:nvSpPr>
        <p:spPr>
          <a:xfrm>
            <a:off x="1077686" y="1110146"/>
            <a:ext cx="10036628" cy="1555041"/>
          </a:xfrm>
          <a:prstGeom prst="rect">
            <a:avLst/>
          </a:prstGeom>
          <a:noFill/>
        </p:spPr>
        <p:txBody>
          <a:bodyPr wrap="square">
            <a:spAutoFit/>
          </a:bodyPr>
          <a:lstStyle/>
          <a:p>
            <a:pPr algn="just">
              <a:lnSpc>
                <a:spcPct val="150000"/>
              </a:lnSpc>
            </a:pPr>
            <a:r>
              <a:rPr lang="en-IN" sz="2200" dirty="0">
                <a:latin typeface="Times New Roman" panose="02020603050405020304" pitchFamily="18" charset="0"/>
                <a:cs typeface="Times New Roman" panose="02020603050405020304" pitchFamily="18" charset="0"/>
              </a:rPr>
              <a:t>A deployment diagram is a visual representation of the physical architecture of a system, showing how hardware and software components are deployed and configured on physical nodes, such as servers, devices, and networks.</a:t>
            </a:r>
          </a:p>
        </p:txBody>
      </p:sp>
      <p:sp>
        <p:nvSpPr>
          <p:cNvPr id="6" name="TextBox 5">
            <a:extLst>
              <a:ext uri="{FF2B5EF4-FFF2-40B4-BE49-F238E27FC236}">
                <a16:creationId xmlns:a16="http://schemas.microsoft.com/office/drawing/2014/main" id="{01380A8F-91EB-E3BF-A9A8-0667F5079CD0}"/>
              </a:ext>
            </a:extLst>
          </p:cNvPr>
          <p:cNvSpPr txBox="1"/>
          <p:nvPr/>
        </p:nvSpPr>
        <p:spPr>
          <a:xfrm>
            <a:off x="0" y="490247"/>
            <a:ext cx="12168215" cy="523220"/>
          </a:xfrm>
          <a:prstGeom prst="rect">
            <a:avLst/>
          </a:prstGeom>
          <a:noFill/>
        </p:spPr>
        <p:txBody>
          <a:bodyPr wrap="square">
            <a:spAutoFit/>
          </a:bodyPr>
          <a:lstStyle/>
          <a:p>
            <a:pPr algn="ctr"/>
            <a:r>
              <a:rPr lang="en-US" sz="2800" b="1" dirty="0">
                <a:latin typeface="Times New Roman" pitchFamily="18" charset="0"/>
                <a:cs typeface="Times New Roman" pitchFamily="18" charset="0"/>
              </a:rPr>
              <a:t>Deployment Diagram</a:t>
            </a:r>
            <a:endParaRPr lang="en-IN"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1C0A4-B32B-D79F-F8B4-71BA8FC1C25D}"/>
              </a:ext>
            </a:extLst>
          </p:cNvPr>
          <p:cNvSpPr>
            <a:spLocks noGrp="1"/>
          </p:cNvSpPr>
          <p:nvPr>
            <p:ph idx="1"/>
          </p:nvPr>
        </p:nvSpPr>
        <p:spPr>
          <a:xfrm>
            <a:off x="829733" y="2972873"/>
            <a:ext cx="10872410" cy="3880773"/>
          </a:xfrm>
        </p:spPr>
        <p:txBody>
          <a:bodyPr>
            <a:normAutofit/>
          </a:bodyPr>
          <a:lstStyle/>
          <a:p>
            <a:pPr algn="just"/>
            <a:r>
              <a:rPr lang="en-US" sz="2200" b="1" dirty="0">
                <a:latin typeface="Times New Roman" panose="02020603050405020304" pitchFamily="18" charset="0"/>
                <a:cs typeface="Times New Roman" panose="02020603050405020304" pitchFamily="18" charset="0"/>
              </a:rPr>
              <a:t>1. Unit Testing: </a:t>
            </a:r>
            <a:r>
              <a:rPr lang="en-US" sz="2200" dirty="0">
                <a:latin typeface="Times New Roman" panose="02020603050405020304" pitchFamily="18" charset="0"/>
                <a:cs typeface="Times New Roman" panose="02020603050405020304" pitchFamily="18" charset="0"/>
              </a:rPr>
              <a:t>Testing individual components or modules of the aggregation algorithm.</a:t>
            </a:r>
          </a:p>
          <a:p>
            <a:pPr algn="just"/>
            <a:r>
              <a:rPr lang="en-US" sz="2200" b="1" dirty="0">
                <a:latin typeface="Times New Roman" panose="02020603050405020304" pitchFamily="18" charset="0"/>
                <a:cs typeface="Times New Roman" panose="02020603050405020304" pitchFamily="18" charset="0"/>
              </a:rPr>
              <a:t>2. Integration Testing: </a:t>
            </a:r>
            <a:r>
              <a:rPr lang="en-US" sz="2200" dirty="0">
                <a:latin typeface="Times New Roman" panose="02020603050405020304" pitchFamily="18" charset="0"/>
                <a:cs typeface="Times New Roman" panose="02020603050405020304" pitchFamily="18" charset="0"/>
              </a:rPr>
              <a:t>Testing how different components or modules interact with each other.</a:t>
            </a:r>
          </a:p>
          <a:p>
            <a:pPr algn="just"/>
            <a:r>
              <a:rPr lang="en-US" sz="2200" b="1" dirty="0">
                <a:latin typeface="Times New Roman" panose="02020603050405020304" pitchFamily="18" charset="0"/>
                <a:cs typeface="Times New Roman" panose="02020603050405020304" pitchFamily="18" charset="0"/>
              </a:rPr>
              <a:t>3. System Testing: </a:t>
            </a:r>
            <a:r>
              <a:rPr lang="en-US" sz="2200" dirty="0">
                <a:latin typeface="Times New Roman" panose="02020603050405020304" pitchFamily="18" charset="0"/>
                <a:cs typeface="Times New Roman" panose="02020603050405020304" pitchFamily="18" charset="0"/>
              </a:rPr>
              <a:t>Testing the entire system, including the aggregation algorithm, edge nodes, and communication protocols.</a:t>
            </a:r>
          </a:p>
          <a:p>
            <a:pPr algn="just"/>
            <a:r>
              <a:rPr lang="en-US" sz="2200" b="1" dirty="0">
                <a:latin typeface="Times New Roman" panose="02020603050405020304" pitchFamily="18" charset="0"/>
                <a:cs typeface="Times New Roman" panose="02020603050405020304" pitchFamily="18" charset="0"/>
              </a:rPr>
              <a:t>4. Security Testing: </a:t>
            </a:r>
            <a:r>
              <a:rPr lang="en-US" sz="2200" dirty="0">
                <a:latin typeface="Times New Roman" panose="02020603050405020304" pitchFamily="18" charset="0"/>
                <a:cs typeface="Times New Roman" panose="02020603050405020304" pitchFamily="18" charset="0"/>
              </a:rPr>
              <a:t>Testing the system's defenses against various attacks, such as data leakage, membership inference, and Byzantine attacks.</a:t>
            </a:r>
            <a:endParaRPr lang="en-IN" sz="2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8AF3939-F12F-D2BD-02DD-75DBACC6986E}"/>
              </a:ext>
            </a:extLst>
          </p:cNvPr>
          <p:cNvSpPr txBox="1"/>
          <p:nvPr/>
        </p:nvSpPr>
        <p:spPr>
          <a:xfrm>
            <a:off x="0" y="453269"/>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TESTING</a:t>
            </a:r>
            <a:endParaRPr lang="en-IN" sz="2800" b="1" dirty="0"/>
          </a:p>
        </p:txBody>
      </p:sp>
      <p:sp>
        <p:nvSpPr>
          <p:cNvPr id="7" name="TextBox 6">
            <a:extLst>
              <a:ext uri="{FF2B5EF4-FFF2-40B4-BE49-F238E27FC236}">
                <a16:creationId xmlns:a16="http://schemas.microsoft.com/office/drawing/2014/main" id="{682500AC-2903-5DBC-DBB6-A545BBE93E70}"/>
              </a:ext>
            </a:extLst>
          </p:cNvPr>
          <p:cNvSpPr txBox="1"/>
          <p:nvPr/>
        </p:nvSpPr>
        <p:spPr>
          <a:xfrm>
            <a:off x="829733" y="1042498"/>
            <a:ext cx="11035696" cy="1047210"/>
          </a:xfrm>
          <a:prstGeom prst="rect">
            <a:avLst/>
          </a:prstGeom>
          <a:noFill/>
        </p:spPr>
        <p:txBody>
          <a:bodyPr wrap="square">
            <a:spAutoFit/>
          </a:bodyPr>
          <a:lstStyle/>
          <a:p>
            <a:pPr>
              <a:lnSpc>
                <a:spcPct val="150000"/>
              </a:lnSpc>
            </a:pPr>
            <a:r>
              <a:rPr lang="en-IN" sz="2200" dirty="0">
                <a:latin typeface="Times New Roman" panose="02020603050405020304" pitchFamily="18" charset="0"/>
                <a:cs typeface="Times New Roman" panose="02020603050405020304" pitchFamily="18" charset="0"/>
              </a:rPr>
              <a:t>Testing is the process of evaluating a software system, application, or product to ensure it meets the required standards, works as expected, and is free from defects or errors.</a:t>
            </a:r>
          </a:p>
        </p:txBody>
      </p:sp>
      <p:sp>
        <p:nvSpPr>
          <p:cNvPr id="6" name="TextBox 5">
            <a:extLst>
              <a:ext uri="{FF2B5EF4-FFF2-40B4-BE49-F238E27FC236}">
                <a16:creationId xmlns:a16="http://schemas.microsoft.com/office/drawing/2014/main" id="{7F725BDD-54D3-EAD0-A68B-308D7F633E4E}"/>
              </a:ext>
            </a:extLst>
          </p:cNvPr>
          <p:cNvSpPr txBox="1"/>
          <p:nvPr/>
        </p:nvSpPr>
        <p:spPr>
          <a:xfrm>
            <a:off x="829733" y="2269680"/>
            <a:ext cx="11634410"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Types of Testing</a:t>
            </a:r>
            <a:endParaRPr lang="en-IN" sz="2800" dirty="0"/>
          </a:p>
        </p:txBody>
      </p:sp>
    </p:spTree>
    <p:extLst>
      <p:ext uri="{BB962C8B-B14F-4D97-AF65-F5344CB8AC3E}">
        <p14:creationId xmlns:p14="http://schemas.microsoft.com/office/powerpoint/2010/main" val="2584315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AA5D7C8-3EE5-D2C4-73FC-ACAED1147DAD}"/>
              </a:ext>
            </a:extLst>
          </p:cNvPr>
          <p:cNvGraphicFramePr>
            <a:graphicFrameLocks noGrp="1"/>
          </p:cNvGraphicFramePr>
          <p:nvPr>
            <p:ph idx="1"/>
            <p:extLst>
              <p:ext uri="{D42A27DB-BD31-4B8C-83A1-F6EECF244321}">
                <p14:modId xmlns:p14="http://schemas.microsoft.com/office/powerpoint/2010/main" val="74258029"/>
              </p:ext>
            </p:extLst>
          </p:nvPr>
        </p:nvGraphicFramePr>
        <p:xfrm>
          <a:off x="2956063" y="1885473"/>
          <a:ext cx="6013140" cy="4406469"/>
        </p:xfrm>
        <a:graphic>
          <a:graphicData uri="http://schemas.openxmlformats.org/drawingml/2006/table">
            <a:tbl>
              <a:tblPr firstRow="1" firstCol="1" bandRow="1">
                <a:tableStyleId>{21E4AEA4-8DFA-4A89-87EB-49C32662AFE0}</a:tableStyleId>
              </a:tblPr>
              <a:tblGrid>
                <a:gridCol w="939168">
                  <a:extLst>
                    <a:ext uri="{9D8B030D-6E8A-4147-A177-3AD203B41FA5}">
                      <a16:colId xmlns:a16="http://schemas.microsoft.com/office/drawing/2014/main" val="3993219428"/>
                    </a:ext>
                  </a:extLst>
                </a:gridCol>
                <a:gridCol w="1128235">
                  <a:extLst>
                    <a:ext uri="{9D8B030D-6E8A-4147-A177-3AD203B41FA5}">
                      <a16:colId xmlns:a16="http://schemas.microsoft.com/office/drawing/2014/main" val="3841094633"/>
                    </a:ext>
                  </a:extLst>
                </a:gridCol>
                <a:gridCol w="1104313">
                  <a:extLst>
                    <a:ext uri="{9D8B030D-6E8A-4147-A177-3AD203B41FA5}">
                      <a16:colId xmlns:a16="http://schemas.microsoft.com/office/drawing/2014/main" val="2618696928"/>
                    </a:ext>
                  </a:extLst>
                </a:gridCol>
                <a:gridCol w="1203862">
                  <a:extLst>
                    <a:ext uri="{9D8B030D-6E8A-4147-A177-3AD203B41FA5}">
                      <a16:colId xmlns:a16="http://schemas.microsoft.com/office/drawing/2014/main" val="4082702770"/>
                    </a:ext>
                  </a:extLst>
                </a:gridCol>
                <a:gridCol w="872028">
                  <a:extLst>
                    <a:ext uri="{9D8B030D-6E8A-4147-A177-3AD203B41FA5}">
                      <a16:colId xmlns:a16="http://schemas.microsoft.com/office/drawing/2014/main" val="3217350055"/>
                    </a:ext>
                  </a:extLst>
                </a:gridCol>
                <a:gridCol w="765534">
                  <a:extLst>
                    <a:ext uri="{9D8B030D-6E8A-4147-A177-3AD203B41FA5}">
                      <a16:colId xmlns:a16="http://schemas.microsoft.com/office/drawing/2014/main" val="669100336"/>
                    </a:ext>
                  </a:extLst>
                </a:gridCol>
              </a:tblGrid>
              <a:tr h="429032">
                <a:tc>
                  <a:txBody>
                    <a:bodyPr/>
                    <a:lstStyle/>
                    <a:p>
                      <a:pPr algn="just">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S.NO</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gn="just">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Test Cases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gn="just">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Input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gn="just">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Expected  Result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gn="just">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Actual Result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gn="just">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Status </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extLst>
                  <a:ext uri="{0D108BD9-81ED-4DB2-BD59-A6C34878D82A}">
                    <a16:rowId xmlns:a16="http://schemas.microsoft.com/office/drawing/2014/main" val="767847530"/>
                  </a:ext>
                </a:extLst>
              </a:tr>
              <a:tr h="779383">
                <a:tc>
                  <a:txBody>
                    <a:bodyPr/>
                    <a:lstStyle/>
                    <a:p>
                      <a:pPr algn="ct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1</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User Registration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marL="36195">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Enter all fields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User gets registered</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Registration</a:t>
                      </a:r>
                      <a:endParaRPr lang="en-IN" sz="1200" kern="100">
                        <a:effectLst/>
                        <a:latin typeface="Times New Roman" panose="02020603050405020304" pitchFamily="18" charset="0"/>
                        <a:cs typeface="Times New Roman" panose="02020603050405020304" pitchFamily="18" charset="0"/>
                      </a:endParaRPr>
                    </a:p>
                    <a:p>
                      <a:pP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is successful</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gn="ct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pass</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extLst>
                  <a:ext uri="{0D108BD9-81ED-4DB2-BD59-A6C34878D82A}">
                    <a16:rowId xmlns:a16="http://schemas.microsoft.com/office/drawing/2014/main" val="2275243328"/>
                  </a:ext>
                </a:extLst>
              </a:tr>
              <a:tr h="1002604">
                <a:tc>
                  <a:txBody>
                    <a:bodyPr/>
                    <a:lstStyle/>
                    <a:p>
                      <a:pPr algn="ct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2</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User Registration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marL="36195">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if user miss any field</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User not registered</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Registration is</a:t>
                      </a:r>
                      <a:endParaRPr lang="en-IN" sz="1200" kern="100">
                        <a:effectLst/>
                        <a:latin typeface="Times New Roman" panose="02020603050405020304" pitchFamily="18" charset="0"/>
                        <a:cs typeface="Times New Roman" panose="02020603050405020304" pitchFamily="18" charset="0"/>
                      </a:endParaRPr>
                    </a:p>
                    <a:p>
                      <a:pP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 un successful</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gn="ct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fail</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extLst>
                  <a:ext uri="{0D108BD9-81ED-4DB2-BD59-A6C34878D82A}">
                    <a16:rowId xmlns:a16="http://schemas.microsoft.com/office/drawing/2014/main" val="1936720714"/>
                  </a:ext>
                </a:extLst>
              </a:tr>
              <a:tr h="869586">
                <a:tc>
                  <a:txBody>
                    <a:bodyPr/>
                    <a:lstStyle/>
                    <a:p>
                      <a:pPr algn="ct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3</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Admin Login</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marL="36195">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Give the user name and password</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Admin home page should</a:t>
                      </a:r>
                      <a:endParaRPr lang="en-IN" sz="1200" kern="100" dirty="0">
                        <a:effectLst/>
                        <a:latin typeface="Times New Roman" panose="02020603050405020304" pitchFamily="18" charset="0"/>
                        <a:cs typeface="Times New Roman" panose="02020603050405020304" pitchFamily="18" charset="0"/>
                      </a:endParaRPr>
                    </a:p>
                    <a:p>
                      <a:pP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be opened</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Admin home Page has been opened</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gn="ct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Pass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extLst>
                  <a:ext uri="{0D108BD9-81ED-4DB2-BD59-A6C34878D82A}">
                    <a16:rowId xmlns:a16="http://schemas.microsoft.com/office/drawing/2014/main" val="3649532970"/>
                  </a:ext>
                </a:extLst>
              </a:tr>
              <a:tr h="649309">
                <a:tc>
                  <a:txBody>
                    <a:bodyPr/>
                    <a:lstStyle/>
                    <a:p>
                      <a:pPr algn="ct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4</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Upload files</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marL="36195">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A file will be uploaded</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Files will be uploaded to cloud server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File to be uploaded</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gn="ct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pass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extLst>
                  <a:ext uri="{0D108BD9-81ED-4DB2-BD59-A6C34878D82A}">
                    <a16:rowId xmlns:a16="http://schemas.microsoft.com/office/drawing/2014/main" val="1086041927"/>
                  </a:ext>
                </a:extLst>
              </a:tr>
              <a:tr h="676555">
                <a:tc>
                  <a:txBody>
                    <a:bodyPr/>
                    <a:lstStyle/>
                    <a:p>
                      <a:pPr algn="ct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5</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Find Leakage</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marL="36195">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Leakage Checking</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a:effectLst/>
                          <a:latin typeface="Times New Roman" panose="02020603050405020304" pitchFamily="18" charset="0"/>
                          <a:cs typeface="Times New Roman" panose="02020603050405020304" pitchFamily="18" charset="0"/>
                        </a:rPr>
                        <a:t>If any leakage of user files are there it will traced</a:t>
                      </a:r>
                      <a:endParaRPr lang="en-IN"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Trace leakage of user</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tc>
                  <a:txBody>
                    <a:bodyPr/>
                    <a:lstStyle/>
                    <a:p>
                      <a:pPr algn="ctr">
                        <a:lnSpc>
                          <a:spcPct val="115000"/>
                        </a:lnSpc>
                        <a:spcAft>
                          <a:spcPts val="1000"/>
                        </a:spcAft>
                        <a:buNone/>
                      </a:pPr>
                      <a:r>
                        <a:rPr lang="en-US" sz="1200" kern="100" dirty="0">
                          <a:effectLst/>
                          <a:latin typeface="Times New Roman" panose="02020603050405020304" pitchFamily="18" charset="0"/>
                          <a:cs typeface="Times New Roman" panose="02020603050405020304" pitchFamily="18" charset="0"/>
                        </a:rPr>
                        <a:t>pass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2216" marR="42216" marT="5891" marB="0" anchor="ctr"/>
                </a:tc>
                <a:extLst>
                  <a:ext uri="{0D108BD9-81ED-4DB2-BD59-A6C34878D82A}">
                    <a16:rowId xmlns:a16="http://schemas.microsoft.com/office/drawing/2014/main" val="671577336"/>
                  </a:ext>
                </a:extLst>
              </a:tr>
            </a:tbl>
          </a:graphicData>
        </a:graphic>
      </p:graphicFrame>
      <p:sp>
        <p:nvSpPr>
          <p:cNvPr id="6" name="TextBox 5">
            <a:extLst>
              <a:ext uri="{FF2B5EF4-FFF2-40B4-BE49-F238E27FC236}">
                <a16:creationId xmlns:a16="http://schemas.microsoft.com/office/drawing/2014/main" id="{A4CDDDBE-9829-723E-B638-ABD5145B0D31}"/>
              </a:ext>
            </a:extLst>
          </p:cNvPr>
          <p:cNvSpPr txBox="1"/>
          <p:nvPr/>
        </p:nvSpPr>
        <p:spPr>
          <a:xfrm>
            <a:off x="925286" y="765396"/>
            <a:ext cx="10341428" cy="1048107"/>
          </a:xfrm>
          <a:prstGeom prst="rect">
            <a:avLst/>
          </a:prstGeom>
          <a:noFill/>
        </p:spPr>
        <p:txBody>
          <a:bodyPr wrap="square">
            <a:spAutoFit/>
          </a:bodyPr>
          <a:lstStyle/>
          <a:p>
            <a:pPr algn="just">
              <a:lnSpc>
                <a:spcPct val="150000"/>
              </a:lnSpc>
            </a:pPr>
            <a:r>
              <a:rPr lang="en-US" sz="2200" kern="0" dirty="0">
                <a:effectLst/>
                <a:latin typeface="Times New Roman" panose="02020603050405020304" pitchFamily="18" charset="0"/>
                <a:ea typeface="Calibri" panose="020F0502020204030204" pitchFamily="34" charset="0"/>
              </a:rPr>
              <a:t>A test case is a detailed, documented set of conditions or inputs used to verify that a particular function, feature, or component of a software system operates as expected. </a:t>
            </a:r>
            <a:endParaRPr lang="en-IN" sz="2200" dirty="0"/>
          </a:p>
        </p:txBody>
      </p:sp>
      <p:sp>
        <p:nvSpPr>
          <p:cNvPr id="5" name="TextBox 4">
            <a:extLst>
              <a:ext uri="{FF2B5EF4-FFF2-40B4-BE49-F238E27FC236}">
                <a16:creationId xmlns:a16="http://schemas.microsoft.com/office/drawing/2014/main" id="{03531A04-F9B1-72B2-DD15-790449D6F7F9}"/>
              </a:ext>
            </a:extLst>
          </p:cNvPr>
          <p:cNvSpPr txBox="1"/>
          <p:nvPr/>
        </p:nvSpPr>
        <p:spPr>
          <a:xfrm>
            <a:off x="0" y="242176"/>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Test Cases</a:t>
            </a:r>
            <a:endParaRPr lang="en-IN" sz="2800" dirty="0"/>
          </a:p>
        </p:txBody>
      </p:sp>
    </p:spTree>
    <p:extLst>
      <p:ext uri="{BB962C8B-B14F-4D97-AF65-F5344CB8AC3E}">
        <p14:creationId xmlns:p14="http://schemas.microsoft.com/office/powerpoint/2010/main" val="737070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12F275-AF04-416E-31D8-88588880365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l="9051" t="10650" r="6585" b="15224"/>
          <a:stretch>
            <a:fillRect/>
          </a:stretch>
        </p:blipFill>
        <p:spPr>
          <a:xfrm>
            <a:off x="1703614" y="2013857"/>
            <a:ext cx="8784772" cy="3973286"/>
          </a:xfrm>
          <a:prstGeom prst="rect">
            <a:avLst/>
          </a:prstGeom>
        </p:spPr>
      </p:pic>
      <p:sp>
        <p:nvSpPr>
          <p:cNvPr id="6" name="TextBox 5">
            <a:extLst>
              <a:ext uri="{FF2B5EF4-FFF2-40B4-BE49-F238E27FC236}">
                <a16:creationId xmlns:a16="http://schemas.microsoft.com/office/drawing/2014/main" id="{7ED0896C-6CFD-EA91-F966-AE4A0299D9FD}"/>
              </a:ext>
            </a:extLst>
          </p:cNvPr>
          <p:cNvSpPr txBox="1"/>
          <p:nvPr/>
        </p:nvSpPr>
        <p:spPr>
          <a:xfrm>
            <a:off x="1537607" y="1406512"/>
            <a:ext cx="6101442" cy="492443"/>
          </a:xfrm>
          <a:prstGeom prst="rect">
            <a:avLst/>
          </a:prstGeom>
          <a:noFill/>
        </p:spPr>
        <p:txBody>
          <a:bodyPr wrap="square">
            <a:spAutoFit/>
          </a:bodyPr>
          <a:lstStyle/>
          <a:p>
            <a:r>
              <a:rPr lang="en-US" sz="2600" b="1" kern="0" dirty="0">
                <a:effectLst/>
                <a:latin typeface="Times New Roman" panose="02020603050405020304" pitchFamily="18" charset="0"/>
                <a:ea typeface="Calibri" panose="020F0502020204030204" pitchFamily="34" charset="0"/>
              </a:rPr>
              <a:t>Home Page</a:t>
            </a:r>
            <a:endParaRPr lang="en-IN" sz="2600" dirty="0"/>
          </a:p>
        </p:txBody>
      </p:sp>
      <p:sp>
        <p:nvSpPr>
          <p:cNvPr id="5" name="TextBox 4">
            <a:extLst>
              <a:ext uri="{FF2B5EF4-FFF2-40B4-BE49-F238E27FC236}">
                <a16:creationId xmlns:a16="http://schemas.microsoft.com/office/drawing/2014/main" id="{E8A1DC01-2659-8AF9-3265-602277D2C615}"/>
              </a:ext>
            </a:extLst>
          </p:cNvPr>
          <p:cNvSpPr txBox="1"/>
          <p:nvPr/>
        </p:nvSpPr>
        <p:spPr>
          <a:xfrm>
            <a:off x="-87085" y="387392"/>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Sample Screens</a:t>
            </a:r>
            <a:endParaRPr lang="en-IN" sz="2800" dirty="0"/>
          </a:p>
        </p:txBody>
      </p:sp>
    </p:spTree>
    <p:extLst>
      <p:ext uri="{BB962C8B-B14F-4D97-AF65-F5344CB8AC3E}">
        <p14:creationId xmlns:p14="http://schemas.microsoft.com/office/powerpoint/2010/main" val="3861511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F7F3912-DAB2-C294-FEFF-B3347F3C3DF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t="12236" b="6588"/>
          <a:stretch>
            <a:fillRect/>
          </a:stretch>
        </p:blipFill>
        <p:spPr>
          <a:xfrm>
            <a:off x="1817748" y="1382486"/>
            <a:ext cx="8959109" cy="4778438"/>
          </a:xfrm>
          <a:prstGeom prst="rect">
            <a:avLst/>
          </a:prstGeom>
        </p:spPr>
      </p:pic>
      <p:sp>
        <p:nvSpPr>
          <p:cNvPr id="5" name="TextBox 4">
            <a:extLst>
              <a:ext uri="{FF2B5EF4-FFF2-40B4-BE49-F238E27FC236}">
                <a16:creationId xmlns:a16="http://schemas.microsoft.com/office/drawing/2014/main" id="{FA49035F-33FA-C673-99D3-839F5CADC418}"/>
              </a:ext>
            </a:extLst>
          </p:cNvPr>
          <p:cNvSpPr txBox="1"/>
          <p:nvPr/>
        </p:nvSpPr>
        <p:spPr>
          <a:xfrm>
            <a:off x="43377" y="609991"/>
            <a:ext cx="12148623"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Server Login Page</a:t>
            </a:r>
            <a:endParaRPr lang="en-IN" sz="2800" dirty="0"/>
          </a:p>
        </p:txBody>
      </p:sp>
    </p:spTree>
    <p:extLst>
      <p:ext uri="{BB962C8B-B14F-4D97-AF65-F5344CB8AC3E}">
        <p14:creationId xmlns:p14="http://schemas.microsoft.com/office/powerpoint/2010/main" val="377463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1BC798-11F8-8DA0-3C5A-E9D81474EFC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t="12000" b="5000"/>
          <a:stretch>
            <a:fillRect/>
          </a:stretch>
        </p:blipFill>
        <p:spPr>
          <a:xfrm>
            <a:off x="2114248" y="1457980"/>
            <a:ext cx="8434009" cy="4353895"/>
          </a:xfrm>
          <a:prstGeom prst="rect">
            <a:avLst/>
          </a:prstGeom>
        </p:spPr>
      </p:pic>
      <p:sp>
        <p:nvSpPr>
          <p:cNvPr id="5" name="TextBox 4">
            <a:extLst>
              <a:ext uri="{FF2B5EF4-FFF2-40B4-BE49-F238E27FC236}">
                <a16:creationId xmlns:a16="http://schemas.microsoft.com/office/drawing/2014/main" id="{C3FB2B71-16C6-45E4-FA81-F852650802F1}"/>
              </a:ext>
            </a:extLst>
          </p:cNvPr>
          <p:cNvSpPr txBox="1"/>
          <p:nvPr/>
        </p:nvSpPr>
        <p:spPr>
          <a:xfrm>
            <a:off x="0" y="522905"/>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Server Main Page</a:t>
            </a:r>
            <a:endParaRPr lang="en-IN" sz="2800" dirty="0"/>
          </a:p>
        </p:txBody>
      </p:sp>
    </p:spTree>
    <p:extLst>
      <p:ext uri="{BB962C8B-B14F-4D97-AF65-F5344CB8AC3E}">
        <p14:creationId xmlns:p14="http://schemas.microsoft.com/office/powerpoint/2010/main" val="1270525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C74D7-80A2-1720-3578-EE9B1A691DC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B9B8037-9182-C3B6-1AD2-4ABB32C9584F}"/>
              </a:ext>
            </a:extLst>
          </p:cNvPr>
          <p:cNvPicPr>
            <a:picLocks noChangeAspect="1"/>
          </p:cNvPicPr>
          <p:nvPr/>
        </p:nvPicPr>
        <p:blipFill>
          <a:blip r:embed="rId2" cstate="print">
            <a:extLst>
              <a:ext uri="{28A0092B-C50C-407E-A947-70E740481C1C}">
                <a14:useLocalDpi xmlns:a14="http://schemas.microsoft.com/office/drawing/2010/main" val="0"/>
              </a:ext>
            </a:extLst>
          </a:blip>
          <a:srcRect t="11720" b="3915"/>
          <a:stretch>
            <a:fillRect/>
          </a:stretch>
        </p:blipFill>
        <p:spPr>
          <a:xfrm>
            <a:off x="1585081" y="1469570"/>
            <a:ext cx="9021837" cy="4517573"/>
          </a:xfrm>
          <a:prstGeom prst="rect">
            <a:avLst/>
          </a:prstGeom>
        </p:spPr>
      </p:pic>
      <p:sp>
        <p:nvSpPr>
          <p:cNvPr id="6" name="TextBox 5">
            <a:extLst>
              <a:ext uri="{FF2B5EF4-FFF2-40B4-BE49-F238E27FC236}">
                <a16:creationId xmlns:a16="http://schemas.microsoft.com/office/drawing/2014/main" id="{77E113CE-D683-C5A8-79A4-6AB4BB16B0BB}"/>
              </a:ext>
            </a:extLst>
          </p:cNvPr>
          <p:cNvSpPr txBox="1"/>
          <p:nvPr/>
        </p:nvSpPr>
        <p:spPr>
          <a:xfrm>
            <a:off x="0" y="630303"/>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Admin Interface for Adding Documents</a:t>
            </a:r>
            <a:endParaRPr lang="en-IN" sz="2800" dirty="0"/>
          </a:p>
        </p:txBody>
      </p:sp>
    </p:spTree>
    <p:extLst>
      <p:ext uri="{BB962C8B-B14F-4D97-AF65-F5344CB8AC3E}">
        <p14:creationId xmlns:p14="http://schemas.microsoft.com/office/powerpoint/2010/main" val="3923887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9E4B6B-CFD5-2FC1-0B1F-513D780F28F2}"/>
              </a:ext>
            </a:extLst>
          </p:cNvPr>
          <p:cNvSpPr>
            <a:spLocks noGrp="1"/>
          </p:cNvSpPr>
          <p:nvPr>
            <p:ph sz="half" idx="1"/>
          </p:nvPr>
        </p:nvSpPr>
        <p:spPr>
          <a:xfrm>
            <a:off x="1504818" y="1543895"/>
            <a:ext cx="4906868" cy="4334670"/>
          </a:xfrm>
        </p:spPr>
        <p:txBody>
          <a:bodyPr>
            <a:normAutofit fontScale="92500" lnSpcReduction="10000"/>
          </a:bodyPr>
          <a:lstStyle/>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Purpose</a:t>
            </a:r>
          </a:p>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Scope</a:t>
            </a:r>
          </a:p>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Existing System</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Disadvantages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Proposed System</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Advantages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Architecture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Modules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Hardware and Software Requirements</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CCCA4FC-15A6-CC42-E0EC-5591EDA96691}"/>
              </a:ext>
            </a:extLst>
          </p:cNvPr>
          <p:cNvSpPr>
            <a:spLocks noGrp="1"/>
          </p:cNvSpPr>
          <p:nvPr>
            <p:ph sz="half" idx="2"/>
          </p:nvPr>
        </p:nvSpPr>
        <p:spPr>
          <a:xfrm>
            <a:off x="6814457" y="1402381"/>
            <a:ext cx="4313864" cy="4334670"/>
          </a:xfrm>
        </p:spPr>
        <p:txBody>
          <a:bodyPr>
            <a:noAutofit/>
          </a:bodyPr>
          <a:lstStyle/>
          <a:p>
            <a:pP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SDLC methodologies</a:t>
            </a:r>
          </a:p>
          <a:p>
            <a:pP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Waterfall Model</a:t>
            </a:r>
          </a:p>
          <a:p>
            <a:pP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ER-Model</a:t>
            </a:r>
          </a:p>
          <a:p>
            <a:pP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UML Diagrams</a:t>
            </a:r>
          </a:p>
          <a:p>
            <a:pP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Testing and Types of testing</a:t>
            </a:r>
          </a:p>
          <a:p>
            <a:pP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Test Cases</a:t>
            </a:r>
          </a:p>
          <a:p>
            <a:pP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Sample Screens</a:t>
            </a:r>
          </a:p>
          <a:p>
            <a:pPr>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Conclusion</a:t>
            </a:r>
            <a:endParaRPr lang="en-IN" sz="22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715A8E3-763E-87EF-F1F2-5414E3BBDEAA}"/>
              </a:ext>
            </a:extLst>
          </p:cNvPr>
          <p:cNvSpPr txBox="1"/>
          <p:nvPr/>
        </p:nvSpPr>
        <p:spPr>
          <a:xfrm>
            <a:off x="0" y="533790"/>
            <a:ext cx="12192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CONTENTS</a:t>
            </a:r>
            <a:endParaRPr lang="en-IN" sz="2800" dirty="0"/>
          </a:p>
        </p:txBody>
      </p:sp>
    </p:spTree>
    <p:extLst>
      <p:ext uri="{BB962C8B-B14F-4D97-AF65-F5344CB8AC3E}">
        <p14:creationId xmlns:p14="http://schemas.microsoft.com/office/powerpoint/2010/main" val="3229078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511FF2E-3617-872B-7112-ACEA276EEA3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t="12256" r="2456" b="6331"/>
          <a:stretch>
            <a:fillRect/>
          </a:stretch>
        </p:blipFill>
        <p:spPr>
          <a:xfrm>
            <a:off x="2358675" y="1480457"/>
            <a:ext cx="8385525" cy="4572000"/>
          </a:xfrm>
          <a:prstGeom prst="rect">
            <a:avLst/>
          </a:prstGeom>
        </p:spPr>
      </p:pic>
      <p:sp>
        <p:nvSpPr>
          <p:cNvPr id="5" name="TextBox 4">
            <a:extLst>
              <a:ext uri="{FF2B5EF4-FFF2-40B4-BE49-F238E27FC236}">
                <a16:creationId xmlns:a16="http://schemas.microsoft.com/office/drawing/2014/main" id="{8C53AAF5-6C13-31FE-2E2E-A8635AE2D2DC}"/>
              </a:ext>
            </a:extLst>
          </p:cNvPr>
          <p:cNvSpPr txBox="1"/>
          <p:nvPr/>
        </p:nvSpPr>
        <p:spPr>
          <a:xfrm>
            <a:off x="19770" y="707961"/>
            <a:ext cx="1217223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User Registration Page</a:t>
            </a:r>
            <a:endParaRPr lang="en-IN" sz="2800" dirty="0"/>
          </a:p>
        </p:txBody>
      </p:sp>
    </p:spTree>
    <p:extLst>
      <p:ext uri="{BB962C8B-B14F-4D97-AF65-F5344CB8AC3E}">
        <p14:creationId xmlns:p14="http://schemas.microsoft.com/office/powerpoint/2010/main" val="315374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DA5126-0F18-39CB-7EFD-E02B62490A1A}"/>
              </a:ext>
            </a:extLst>
          </p:cNvPr>
          <p:cNvSpPr txBox="1"/>
          <p:nvPr/>
        </p:nvSpPr>
        <p:spPr>
          <a:xfrm>
            <a:off x="0" y="882134"/>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Admin has Authorized a New User</a:t>
            </a:r>
            <a:endParaRPr lang="en-IN" sz="2800" dirty="0"/>
          </a:p>
        </p:txBody>
      </p:sp>
      <p:pic>
        <p:nvPicPr>
          <p:cNvPr id="8" name="Picture 7">
            <a:extLst>
              <a:ext uri="{FF2B5EF4-FFF2-40B4-BE49-F238E27FC236}">
                <a16:creationId xmlns:a16="http://schemas.microsoft.com/office/drawing/2014/main" id="{FD47F90B-0AF0-E290-6CE5-C3297E1B01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8658" y="1713547"/>
            <a:ext cx="8240486" cy="4262319"/>
          </a:xfrm>
          <a:prstGeom prst="rect">
            <a:avLst/>
          </a:prstGeom>
          <a:noFill/>
          <a:ln>
            <a:noFill/>
          </a:ln>
        </p:spPr>
      </p:pic>
    </p:spTree>
    <p:extLst>
      <p:ext uri="{BB962C8B-B14F-4D97-AF65-F5344CB8AC3E}">
        <p14:creationId xmlns:p14="http://schemas.microsoft.com/office/powerpoint/2010/main" val="205283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207EAD-2E5B-46D6-A0B1-967E4416C93C}"/>
              </a:ext>
            </a:extLst>
          </p:cNvPr>
          <p:cNvSpPr txBox="1"/>
          <p:nvPr/>
        </p:nvSpPr>
        <p:spPr>
          <a:xfrm>
            <a:off x="0" y="599104"/>
            <a:ext cx="121158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User Login Page</a:t>
            </a:r>
            <a:endParaRPr lang="en-IN" sz="2800" dirty="0"/>
          </a:p>
        </p:txBody>
      </p:sp>
      <p:pic>
        <p:nvPicPr>
          <p:cNvPr id="8" name="Picture 7">
            <a:extLst>
              <a:ext uri="{FF2B5EF4-FFF2-40B4-BE49-F238E27FC236}">
                <a16:creationId xmlns:a16="http://schemas.microsoft.com/office/drawing/2014/main" id="{49AE0D42-5C6B-071E-2D8E-B09772E355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469572"/>
            <a:ext cx="8534400" cy="4474028"/>
          </a:xfrm>
          <a:prstGeom prst="rect">
            <a:avLst/>
          </a:prstGeom>
          <a:noFill/>
          <a:ln>
            <a:noFill/>
          </a:ln>
        </p:spPr>
      </p:pic>
    </p:spTree>
    <p:extLst>
      <p:ext uri="{BB962C8B-B14F-4D97-AF65-F5344CB8AC3E}">
        <p14:creationId xmlns:p14="http://schemas.microsoft.com/office/powerpoint/2010/main" val="1065180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2B3B8F-83F9-6B88-C348-C42930BAB9DB}"/>
              </a:ext>
            </a:extLst>
          </p:cNvPr>
          <p:cNvSpPr txBox="1"/>
          <p:nvPr/>
        </p:nvSpPr>
        <p:spPr>
          <a:xfrm>
            <a:off x="0" y="479362"/>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User Dashboard</a:t>
            </a:r>
            <a:endParaRPr lang="en-IN" sz="2800" dirty="0"/>
          </a:p>
        </p:txBody>
      </p:sp>
      <p:pic>
        <p:nvPicPr>
          <p:cNvPr id="9" name="Picture 8">
            <a:extLst>
              <a:ext uri="{FF2B5EF4-FFF2-40B4-BE49-F238E27FC236}">
                <a16:creationId xmlns:a16="http://schemas.microsoft.com/office/drawing/2014/main" id="{104ABA1B-EC4B-416B-A224-4A417261BA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2572" y="1376816"/>
            <a:ext cx="7881257" cy="4327298"/>
          </a:xfrm>
          <a:prstGeom prst="rect">
            <a:avLst/>
          </a:prstGeom>
          <a:noFill/>
          <a:ln>
            <a:noFill/>
          </a:ln>
        </p:spPr>
      </p:pic>
    </p:spTree>
    <p:extLst>
      <p:ext uri="{BB962C8B-B14F-4D97-AF65-F5344CB8AC3E}">
        <p14:creationId xmlns:p14="http://schemas.microsoft.com/office/powerpoint/2010/main" val="891633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31995A-33DA-5409-9CB8-1A64BCCA7B16}"/>
              </a:ext>
            </a:extLst>
          </p:cNvPr>
          <p:cNvSpPr txBox="1"/>
          <p:nvPr/>
        </p:nvSpPr>
        <p:spPr>
          <a:xfrm>
            <a:off x="0" y="609599"/>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Attacker Can Attack Data by Using URL</a:t>
            </a:r>
            <a:endParaRPr lang="en-IN" sz="2800" dirty="0"/>
          </a:p>
        </p:txBody>
      </p:sp>
      <p:pic>
        <p:nvPicPr>
          <p:cNvPr id="8" name="Picture 7">
            <a:extLst>
              <a:ext uri="{FF2B5EF4-FFF2-40B4-BE49-F238E27FC236}">
                <a16:creationId xmlns:a16="http://schemas.microsoft.com/office/drawing/2014/main" id="{558718AD-8C05-5E12-68D5-D7D30F48F7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1491660"/>
            <a:ext cx="6868886" cy="4038283"/>
          </a:xfrm>
          <a:prstGeom prst="rect">
            <a:avLst/>
          </a:prstGeom>
          <a:noFill/>
          <a:ln>
            <a:noFill/>
          </a:ln>
        </p:spPr>
      </p:pic>
    </p:spTree>
    <p:extLst>
      <p:ext uri="{BB962C8B-B14F-4D97-AF65-F5344CB8AC3E}">
        <p14:creationId xmlns:p14="http://schemas.microsoft.com/office/powerpoint/2010/main" val="1877719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122021-1A39-6FBA-84BD-D0EED6DECDED}"/>
              </a:ext>
            </a:extLst>
          </p:cNvPr>
          <p:cNvSpPr txBox="1"/>
          <p:nvPr/>
        </p:nvSpPr>
        <p:spPr>
          <a:xfrm>
            <a:off x="-185057" y="381390"/>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Attacked Documents Recovery</a:t>
            </a:r>
            <a:endParaRPr lang="en-IN" sz="2800" dirty="0"/>
          </a:p>
        </p:txBody>
      </p:sp>
      <p:pic>
        <p:nvPicPr>
          <p:cNvPr id="8" name="Picture 7">
            <a:extLst>
              <a:ext uri="{FF2B5EF4-FFF2-40B4-BE49-F238E27FC236}">
                <a16:creationId xmlns:a16="http://schemas.microsoft.com/office/drawing/2014/main" id="{24017147-3B88-CAC9-A44F-5639117BA7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8349" y="1319756"/>
            <a:ext cx="7755301" cy="4493215"/>
          </a:xfrm>
          <a:prstGeom prst="rect">
            <a:avLst/>
          </a:prstGeom>
          <a:noFill/>
          <a:ln>
            <a:noFill/>
          </a:ln>
        </p:spPr>
      </p:pic>
    </p:spTree>
    <p:extLst>
      <p:ext uri="{BB962C8B-B14F-4D97-AF65-F5344CB8AC3E}">
        <p14:creationId xmlns:p14="http://schemas.microsoft.com/office/powerpoint/2010/main" val="938193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381989-19FE-0820-2044-B7D36E2A26CF}"/>
              </a:ext>
            </a:extLst>
          </p:cNvPr>
          <p:cNvSpPr>
            <a:spLocks noGrp="1"/>
          </p:cNvSpPr>
          <p:nvPr>
            <p:ph idx="1"/>
          </p:nvPr>
        </p:nvSpPr>
        <p:spPr>
          <a:xfrm>
            <a:off x="881743" y="1165868"/>
            <a:ext cx="10428514" cy="3880773"/>
          </a:xfrm>
        </p:spPr>
        <p:txBody>
          <a:bodyPr>
            <a:noAutofit/>
          </a:bodyPr>
          <a:lstStyle/>
          <a:p>
            <a:pPr algn="just">
              <a:lnSpc>
                <a:spcPct val="150000"/>
              </a:lnSpc>
              <a:buNone/>
            </a:pPr>
            <a:r>
              <a:rPr lang="en-US" sz="2200" dirty="0">
                <a:solidFill>
                  <a:srgbClr val="000000"/>
                </a:solidFill>
                <a:effectLst/>
                <a:latin typeface="Times New Roman" panose="02020603050405020304" pitchFamily="18" charset="0"/>
              </a:rPr>
              <a:t>    Authorization-data leakage in IoT device sharing highlights significant security vulnerabilities that can be exploited by attackers to gain unauthorized access. Various studies have identified multiple attack vectors, emphasizing the importance of robust authorization mechanisms, encryption techniques, and automated security tools such as </a:t>
            </a:r>
            <a:r>
              <a:rPr lang="en-US" sz="2200" dirty="0" err="1">
                <a:solidFill>
                  <a:srgbClr val="000000"/>
                </a:solidFill>
                <a:effectLst/>
                <a:latin typeface="Times New Roman" panose="02020603050405020304" pitchFamily="18" charset="0"/>
              </a:rPr>
              <a:t>SecHARE</a:t>
            </a:r>
            <a:r>
              <a:rPr lang="en-US" sz="2200" dirty="0">
                <a:solidFill>
                  <a:srgbClr val="000000"/>
                </a:solidFill>
                <a:effectLst/>
                <a:latin typeface="Times New Roman" panose="02020603050405020304" pitchFamily="18" charset="0"/>
              </a:rPr>
              <a:t>. The effectiveness of these solutions has been demonstrated on opensource IoT cloud platforms, proving their feasibility in real-world applications. However, despite advancements, challenges such as scalability, dynamic access control, and cross-platform security integration remain unresolved.</a:t>
            </a:r>
            <a:endParaRPr lang="en-IN" sz="2200" dirty="0"/>
          </a:p>
        </p:txBody>
      </p:sp>
      <p:sp>
        <p:nvSpPr>
          <p:cNvPr id="7" name="TextBox 6">
            <a:extLst>
              <a:ext uri="{FF2B5EF4-FFF2-40B4-BE49-F238E27FC236}">
                <a16:creationId xmlns:a16="http://schemas.microsoft.com/office/drawing/2014/main" id="{9D1A0356-A646-0B18-2240-2DF850C94593}"/>
              </a:ext>
            </a:extLst>
          </p:cNvPr>
          <p:cNvSpPr txBox="1"/>
          <p:nvPr/>
        </p:nvSpPr>
        <p:spPr>
          <a:xfrm>
            <a:off x="-206828" y="544676"/>
            <a:ext cx="121920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CONCLUSION</a:t>
            </a:r>
            <a:endParaRPr lang="en-IN" sz="2800" dirty="0"/>
          </a:p>
        </p:txBody>
      </p:sp>
    </p:spTree>
    <p:extLst>
      <p:ext uri="{BB962C8B-B14F-4D97-AF65-F5344CB8AC3E}">
        <p14:creationId xmlns:p14="http://schemas.microsoft.com/office/powerpoint/2010/main" val="860263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ample Thank You Messages | Adobe Express">
            <a:extLst>
              <a:ext uri="{FF2B5EF4-FFF2-40B4-BE49-F238E27FC236}">
                <a16:creationId xmlns:a16="http://schemas.microsoft.com/office/drawing/2014/main" id="{8E5240D2-48C8-106B-6816-70CB5B752F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72" y="500743"/>
            <a:ext cx="10112828" cy="5682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342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6335E8-F8E6-9BF0-E1F3-2EB7172CC0EE}"/>
              </a:ext>
            </a:extLst>
          </p:cNvPr>
          <p:cNvSpPr>
            <a:spLocks noGrp="1"/>
          </p:cNvSpPr>
          <p:nvPr>
            <p:ph idx="1"/>
          </p:nvPr>
        </p:nvSpPr>
        <p:spPr>
          <a:xfrm>
            <a:off x="1023258" y="1197150"/>
            <a:ext cx="10548256" cy="4265302"/>
          </a:xfrm>
        </p:spPr>
        <p:txBody>
          <a:bodyPr>
            <a:noAutofit/>
          </a:bodyPr>
          <a:lstStyle/>
          <a:p>
            <a:pPr marL="0" indent="0" algn="just">
              <a:lnSpc>
                <a:spcPct val="150000"/>
              </a:lnSpc>
              <a:buNone/>
            </a:pPr>
            <a:r>
              <a:rPr lang="en-US" sz="2200" dirty="0">
                <a:solidFill>
                  <a:schemeClr val="tx1"/>
                </a:solidFill>
                <a:latin typeface="Times New Roman" pitchFamily="18" charset="0"/>
                <a:cs typeface="Times New Roman" pitchFamily="18" charset="0"/>
              </a:rPr>
              <a:t>Federated Learning is a machine learning approach that combines local models from multiple users to create a global mode1, protecting data privacy Design and develop a secure decentralized aggregation framework: For edge-based federated learning . Edge-based federated learning: Enables multiple edge devices to collaboratively train a shared model without sharing local data</a:t>
            </a:r>
            <a:r>
              <a:rPr lang="en-US" sz="2200" dirty="0">
                <a:latin typeface="Times New Roman" pitchFamily="18" charset="0"/>
                <a:cs typeface="Times New Roman" pitchFamily="18" charset="0"/>
              </a:rPr>
              <a:t>.</a:t>
            </a:r>
            <a:r>
              <a:rPr lang="en-US" sz="2200" dirty="0">
                <a:solidFill>
                  <a:srgbClr val="000000"/>
                </a:solidFill>
                <a:effectLst/>
                <a:latin typeface="Times New Roman" panose="02020603050405020304" pitchFamily="18" charset="0"/>
                <a:ea typeface="Times New Roman" panose="02020603050405020304" pitchFamily="18" charset="0"/>
              </a:rPr>
              <a:t> However, frequent parameter sharing between users and the aggregator can incur high risk of membership privacy leakage. </a:t>
            </a:r>
            <a:r>
              <a:rPr lang="en-US" sz="2200" dirty="0" err="1">
                <a:solidFill>
                  <a:schemeClr val="tx1"/>
                </a:solidFill>
                <a:latin typeface="Times New Roman" panose="02020603050405020304" pitchFamily="18" charset="0"/>
                <a:cs typeface="Times New Roman" panose="02020603050405020304" pitchFamily="18" charset="0"/>
              </a:rPr>
              <a:t>LiPFed</a:t>
            </a:r>
            <a:r>
              <a:rPr lang="en-US" sz="2200" dirty="0">
                <a:solidFill>
                  <a:schemeClr val="tx1"/>
                </a:solidFill>
                <a:latin typeface="Times New Roman" panose="02020603050405020304" pitchFamily="18" charset="0"/>
                <a:cs typeface="Times New Roman" panose="02020603050405020304" pitchFamily="18" charset="0"/>
              </a:rPr>
              <a:t>, a computationally lightweight privacy preserving FL scheme using secure decentralized aggregation for edge networks. Under this scheme, To ensure privacy preservation on the aggregation side, and promote lightweight computation on the user side.</a:t>
            </a:r>
            <a:endParaRPr lang="en-IN" sz="2200" dirty="0">
              <a:solidFill>
                <a:schemeClr val="tx1"/>
              </a:solidFill>
              <a:latin typeface="Times New Roman" panose="02020603050405020304" pitchFamily="18" charset="0"/>
              <a:cs typeface="Times New Roman" pitchFamily="18" charset="0"/>
            </a:endParaRPr>
          </a:p>
        </p:txBody>
      </p:sp>
      <p:sp>
        <p:nvSpPr>
          <p:cNvPr id="5" name="TextBox 4">
            <a:extLst>
              <a:ext uri="{FF2B5EF4-FFF2-40B4-BE49-F238E27FC236}">
                <a16:creationId xmlns:a16="http://schemas.microsoft.com/office/drawing/2014/main" id="{839F2AC1-3D49-2A8E-5AB3-450BD48EA27C}"/>
              </a:ext>
            </a:extLst>
          </p:cNvPr>
          <p:cNvSpPr txBox="1"/>
          <p:nvPr/>
        </p:nvSpPr>
        <p:spPr>
          <a:xfrm>
            <a:off x="-174172" y="673930"/>
            <a:ext cx="12191999"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INTRODUCTION</a:t>
            </a:r>
            <a:endParaRPr lang="en-IN" sz="2800" dirty="0"/>
          </a:p>
        </p:txBody>
      </p:sp>
    </p:spTree>
    <p:extLst>
      <p:ext uri="{BB962C8B-B14F-4D97-AF65-F5344CB8AC3E}">
        <p14:creationId xmlns:p14="http://schemas.microsoft.com/office/powerpoint/2010/main" val="3690484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5582F2-6705-025D-7C51-2FC1CAA12934}"/>
              </a:ext>
            </a:extLst>
          </p:cNvPr>
          <p:cNvSpPr>
            <a:spLocks noGrp="1"/>
          </p:cNvSpPr>
          <p:nvPr>
            <p:ph idx="1"/>
          </p:nvPr>
        </p:nvSpPr>
        <p:spPr>
          <a:xfrm>
            <a:off x="1170214" y="1055773"/>
            <a:ext cx="10123714" cy="2710683"/>
          </a:xfrm>
        </p:spPr>
        <p:txBody>
          <a:bodyPr>
            <a:noAutofit/>
          </a:bodyPr>
          <a:lstStyle/>
          <a:p>
            <a:pPr marL="0" indent="0" algn="just">
              <a:lnSpc>
                <a:spcPct val="150000"/>
              </a:lnSpc>
              <a:buNone/>
            </a:pPr>
            <a:r>
              <a:rPr lang="en-US" sz="2400" dirty="0">
                <a:solidFill>
                  <a:schemeClr val="tx1"/>
                </a:solidFill>
                <a:latin typeface="Times New Roman" panose="02020603050405020304" pitchFamily="18" charset="0"/>
                <a:cs typeface="Times New Roman" panose="02020603050405020304" pitchFamily="18" charset="0"/>
              </a:rPr>
              <a:t>Proposed </a:t>
            </a:r>
            <a:r>
              <a:rPr lang="en-US" sz="2400" dirty="0" err="1">
                <a:solidFill>
                  <a:schemeClr val="tx1"/>
                </a:solidFill>
                <a:latin typeface="Times New Roman" panose="02020603050405020304" pitchFamily="18" charset="0"/>
                <a:cs typeface="Times New Roman" panose="02020603050405020304" pitchFamily="18" charset="0"/>
              </a:rPr>
              <a:t>LiPFed</a:t>
            </a:r>
            <a:r>
              <a:rPr lang="en-US" sz="2400" dirty="0">
                <a:solidFill>
                  <a:schemeClr val="tx1"/>
                </a:solidFill>
                <a:latin typeface="Times New Roman" panose="02020603050405020304" pitchFamily="18" charset="0"/>
                <a:cs typeface="Times New Roman" panose="02020603050405020304" pitchFamily="18" charset="0"/>
              </a:rPr>
              <a:t>, a decentralized scheme for edge networks . Which protects the membership privacy of users’ training data.</a:t>
            </a:r>
            <a:r>
              <a:rPr lang="en-IN"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Enables verification through smart contracts on blockchain. Design an Additive Secret Sharing algorithm based on one-time padding to protect local and global models. This algorithm reduces the computational overhead of privacy preservation on the user side, and ensures high usability of the global model without any compromise on accuracy</a:t>
            </a:r>
            <a:r>
              <a:rPr lang="en-US" sz="2400" dirty="0">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ED10EDE-336E-1DC4-06FC-F986CD2EBE78}"/>
              </a:ext>
            </a:extLst>
          </p:cNvPr>
          <p:cNvSpPr txBox="1"/>
          <p:nvPr/>
        </p:nvSpPr>
        <p:spPr>
          <a:xfrm>
            <a:off x="-408214" y="532553"/>
            <a:ext cx="12268200"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PURPOSE</a:t>
            </a:r>
            <a:endParaRPr lang="en-IN" sz="2800" dirty="0"/>
          </a:p>
        </p:txBody>
      </p:sp>
    </p:spTree>
    <p:extLst>
      <p:ext uri="{BB962C8B-B14F-4D97-AF65-F5344CB8AC3E}">
        <p14:creationId xmlns:p14="http://schemas.microsoft.com/office/powerpoint/2010/main" val="324386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A3DCDB-FE3E-6A49-22FB-55083C1F2890}"/>
              </a:ext>
            </a:extLst>
          </p:cNvPr>
          <p:cNvSpPr txBox="1"/>
          <p:nvPr/>
        </p:nvSpPr>
        <p:spPr>
          <a:xfrm>
            <a:off x="1012371" y="1111049"/>
            <a:ext cx="10466614" cy="3357137"/>
          </a:xfrm>
          <a:prstGeom prst="rect">
            <a:avLst/>
          </a:prstGeom>
          <a:noFill/>
        </p:spPr>
        <p:txBody>
          <a:bodyPr wrap="square">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Centralized FL vulnerable to membership privacy leakage, Prompts research efforts to develop defensive measures. Recent studies have proposed several privacy preserving FL schemes.</a:t>
            </a:r>
            <a:r>
              <a:rPr lang="en-US" sz="2400" dirty="0">
                <a:effectLst/>
                <a:latin typeface="Times New Roman" panose="02020603050405020304" pitchFamily="18" charset="0"/>
                <a:ea typeface="Calibri" panose="020F0502020204030204" pitchFamily="34" charset="0"/>
              </a:rPr>
              <a:t> as summarized in  which mainly resort to three types of privacy preserving techniques, and including Shamir secret sharing, Secure </a:t>
            </a:r>
            <a:r>
              <a:rPr lang="en-US" sz="2400" dirty="0" err="1">
                <a:effectLst/>
                <a:latin typeface="Times New Roman" panose="02020603050405020304" pitchFamily="18" charset="0"/>
                <a:ea typeface="Calibri" panose="020F0502020204030204" pitchFamily="34" charset="0"/>
              </a:rPr>
              <a:t>Multy</a:t>
            </a:r>
            <a:r>
              <a:rPr lang="en-US" sz="2400" dirty="0">
                <a:effectLst/>
                <a:latin typeface="Times New Roman" panose="02020603050405020304" pitchFamily="18" charset="0"/>
                <a:ea typeface="Calibri" panose="020F0502020204030204" pitchFamily="34" charset="0"/>
              </a:rPr>
              <a:t>-Party Computation, differential privacy (DP), and homomorphic encryption (HE), model updates can be securely aggregated without exposing sensitive information</a:t>
            </a:r>
            <a:endParaRPr lang="en-IN" sz="24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9C7A0A9A-13FB-C50F-9B76-E3F91E69E9E5}"/>
              </a:ext>
            </a:extLst>
          </p:cNvPr>
          <p:cNvSpPr txBox="1"/>
          <p:nvPr/>
        </p:nvSpPr>
        <p:spPr>
          <a:xfrm>
            <a:off x="0" y="587829"/>
            <a:ext cx="12192000" cy="523220"/>
          </a:xfrm>
          <a:prstGeom prst="rect">
            <a:avLst/>
          </a:prstGeom>
          <a:noFill/>
        </p:spPr>
        <p:txBody>
          <a:bodyPr wrap="square">
            <a:spAutoFit/>
          </a:bodyPr>
          <a:lstStyle/>
          <a:p>
            <a:pPr marL="0" indent="0" algn="ctr">
              <a:buNone/>
            </a:pPr>
            <a:r>
              <a:rPr lang="en-US" sz="2800" b="1" dirty="0">
                <a:latin typeface="Times New Roman" panose="02020603050405020304" pitchFamily="18" charset="0"/>
                <a:cs typeface="Times New Roman" panose="02020603050405020304" pitchFamily="18" charset="0"/>
              </a:rPr>
              <a:t>SCOPE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610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B2129B-7082-0D0B-D930-462FF7799436}"/>
              </a:ext>
            </a:extLst>
          </p:cNvPr>
          <p:cNvSpPr>
            <a:spLocks noGrp="1"/>
          </p:cNvSpPr>
          <p:nvPr>
            <p:ph idx="1"/>
          </p:nvPr>
        </p:nvSpPr>
        <p:spPr>
          <a:xfrm>
            <a:off x="1055914" y="933925"/>
            <a:ext cx="10363200" cy="5282649"/>
          </a:xfrm>
        </p:spPr>
        <p:txBody>
          <a:bodyPr>
            <a:normAutofit/>
          </a:bodyPr>
          <a:lstStyle/>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Membership inference stands as one of the most severe security threats in FL today. Based on the attacker’s knowledge and access to the target model, membership inference attacks can be classified into two types</a:t>
            </a:r>
          </a:p>
          <a:p>
            <a:pPr marL="0" indent="0" algn="just">
              <a:buNone/>
            </a:pPr>
            <a:r>
              <a:rPr lang="en-US" sz="2200" b="1" dirty="0">
                <a:solidFill>
                  <a:schemeClr val="tx1"/>
                </a:solidFill>
                <a:latin typeface="Times New Roman" panose="02020603050405020304" pitchFamily="18" charset="0"/>
                <a:cs typeface="Times New Roman" panose="02020603050405020304" pitchFamily="18" charset="0"/>
              </a:rPr>
              <a:t>White-box attacks: </a:t>
            </a:r>
            <a:r>
              <a:rPr lang="en-US" sz="2200" dirty="0">
                <a:solidFill>
                  <a:schemeClr val="tx1"/>
                </a:solidFill>
                <a:latin typeface="Times New Roman" panose="02020603050405020304" pitchFamily="18" charset="0"/>
                <a:cs typeface="Times New Roman" panose="02020603050405020304" pitchFamily="18" charset="0"/>
              </a:rPr>
              <a:t>Attacker has complete access to model.</a:t>
            </a:r>
          </a:p>
          <a:p>
            <a:pPr marL="0" indent="0" algn="just">
              <a:buNone/>
            </a:pPr>
            <a:r>
              <a:rPr lang="en-US" sz="2200" b="1" dirty="0">
                <a:solidFill>
                  <a:schemeClr val="tx1"/>
                </a:solidFill>
                <a:latin typeface="Times New Roman" panose="02020603050405020304" pitchFamily="18" charset="0"/>
                <a:cs typeface="Times New Roman" panose="02020603050405020304" pitchFamily="18" charset="0"/>
              </a:rPr>
              <a:t>Black-box attacks: </a:t>
            </a:r>
            <a:r>
              <a:rPr lang="en-US" sz="2200" dirty="0">
                <a:solidFill>
                  <a:schemeClr val="tx1"/>
                </a:solidFill>
                <a:latin typeface="Times New Roman" panose="02020603050405020304" pitchFamily="18" charset="0"/>
                <a:cs typeface="Times New Roman" panose="02020603050405020304" pitchFamily="18" charset="0"/>
              </a:rPr>
              <a:t>Attacker has limited access to model.</a:t>
            </a:r>
          </a:p>
          <a:p>
            <a:pPr algn="just">
              <a:buNone/>
            </a:pPr>
            <a:r>
              <a:rPr lang="en-US" sz="2800" b="1" dirty="0">
                <a:solidFill>
                  <a:schemeClr val="tx1"/>
                </a:solidFill>
                <a:latin typeface="Times New Roman" panose="02020603050405020304" pitchFamily="18" charset="0"/>
                <a:cs typeface="Times New Roman" panose="02020603050405020304" pitchFamily="18" charset="0"/>
              </a:rPr>
              <a:t>Disadvantages</a:t>
            </a:r>
          </a:p>
          <a:p>
            <a:pPr algn="just"/>
            <a:r>
              <a:rPr lang="en-US" sz="2200" dirty="0">
                <a:solidFill>
                  <a:schemeClr val="tx1"/>
                </a:solidFill>
                <a:latin typeface="Times New Roman" panose="02020603050405020304" pitchFamily="18" charset="0"/>
                <a:cs typeface="Times New Roman" panose="02020603050405020304" pitchFamily="18" charset="0"/>
              </a:rPr>
              <a:t>Attacker possesses a shadow dataset similar to private training data</a:t>
            </a:r>
          </a:p>
          <a:p>
            <a:pPr algn="just"/>
            <a:r>
              <a:rPr lang="en-US" sz="2200" dirty="0">
                <a:solidFill>
                  <a:schemeClr val="tx1"/>
                </a:solidFill>
                <a:latin typeface="Times New Roman" panose="02020603050405020304" pitchFamily="18" charset="0"/>
                <a:cs typeface="Times New Roman" panose="02020603050405020304" pitchFamily="18" charset="0"/>
              </a:rPr>
              <a:t>Prone to man-in-the-middle attacks due to inadequate communication encryption.</a:t>
            </a:r>
          </a:p>
          <a:p>
            <a:pPr algn="just"/>
            <a:r>
              <a:rPr lang="en-US" sz="2200" dirty="0">
                <a:solidFill>
                  <a:schemeClr val="tx1"/>
                </a:solidFill>
                <a:latin typeface="Times New Roman" panose="02020603050405020304" pitchFamily="18" charset="0"/>
                <a:cs typeface="Times New Roman" panose="02020603050405020304" pitchFamily="18" charset="0"/>
              </a:rPr>
              <a:t>Vulnerable to data leakage from compromised centralized servers.</a:t>
            </a:r>
          </a:p>
          <a:p>
            <a:pPr algn="just"/>
            <a:r>
              <a:rPr lang="en-US" sz="2200" dirty="0">
                <a:solidFill>
                  <a:schemeClr val="tx1"/>
                </a:solidFill>
                <a:latin typeface="Times New Roman" panose="02020603050405020304" pitchFamily="18" charset="0"/>
                <a:cs typeface="Times New Roman" panose="02020603050405020304" pitchFamily="18" charset="0"/>
              </a:rPr>
              <a:t>Weak identity verification allows unauthorized device sharing.</a:t>
            </a:r>
          </a:p>
          <a:p>
            <a:pPr marL="57150" indent="0" algn="just">
              <a:buNone/>
            </a:pPr>
            <a:endParaRPr lang="en-US" dirty="0">
              <a:latin typeface="Times New Roman" panose="02020603050405020304" pitchFamily="18" charset="0"/>
              <a:cs typeface="Times New Roman" panose="02020603050405020304" pitchFamily="18" charset="0"/>
            </a:endParaRPr>
          </a:p>
          <a:p>
            <a:endParaRPr lang="en-IN" sz="2400" dirty="0"/>
          </a:p>
          <a:p>
            <a:pPr algn="just"/>
            <a:endParaRPr lang="en-US" sz="22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200" dirty="0">
              <a:solidFill>
                <a:schemeClr val="tx1"/>
              </a:solidFill>
              <a:latin typeface="Times New Roman" panose="02020603050405020304" pitchFamily="18" charset="0"/>
              <a:cs typeface="Times New Roman" panose="02020603050405020304" pitchFamily="18" charset="0"/>
            </a:endParaRPr>
          </a:p>
          <a:p>
            <a:pPr marL="57150" indent="0" algn="just">
              <a:buNone/>
            </a:pPr>
            <a:endParaRPr lang="en-US" sz="2200"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D0D8960-0FDE-7D08-1765-6BD7B832E66C}"/>
              </a:ext>
            </a:extLst>
          </p:cNvPr>
          <p:cNvSpPr txBox="1"/>
          <p:nvPr/>
        </p:nvSpPr>
        <p:spPr>
          <a:xfrm>
            <a:off x="0" y="410705"/>
            <a:ext cx="12192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EXISTING SYSTEM</a:t>
            </a:r>
            <a:endParaRPr lang="en-IN" sz="2800" dirty="0"/>
          </a:p>
        </p:txBody>
      </p:sp>
    </p:spTree>
    <p:extLst>
      <p:ext uri="{BB962C8B-B14F-4D97-AF65-F5344CB8AC3E}">
        <p14:creationId xmlns:p14="http://schemas.microsoft.com/office/powerpoint/2010/main" val="137910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0953A0-77B9-B8FA-EA9E-D5CF019D143C}"/>
              </a:ext>
            </a:extLst>
          </p:cNvPr>
          <p:cNvSpPr>
            <a:spLocks noGrp="1"/>
          </p:cNvSpPr>
          <p:nvPr>
            <p:ph idx="1"/>
          </p:nvPr>
        </p:nvSpPr>
        <p:spPr>
          <a:xfrm>
            <a:off x="1045029" y="895420"/>
            <a:ext cx="10221685" cy="5067160"/>
          </a:xfrm>
        </p:spPr>
        <p:txBody>
          <a:bodyPr>
            <a:normAutofit fontScale="25000" lnSpcReduction="20000"/>
          </a:bodyPr>
          <a:lstStyle/>
          <a:p>
            <a:pPr marL="0" indent="0" algn="just">
              <a:lnSpc>
                <a:spcPct val="170000"/>
              </a:lnSpc>
              <a:buNone/>
            </a:pPr>
            <a:r>
              <a:rPr lang="en-US" b="1" dirty="0">
                <a:solidFill>
                  <a:schemeClr val="tx1"/>
                </a:solidFill>
              </a:rPr>
              <a:t> </a:t>
            </a:r>
            <a:r>
              <a:rPr lang="en-US" sz="8000" dirty="0" err="1">
                <a:solidFill>
                  <a:schemeClr val="tx1"/>
                </a:solidFill>
                <a:latin typeface="Times New Roman" panose="02020603050405020304" pitchFamily="18" charset="0"/>
                <a:cs typeface="Times New Roman" panose="02020603050405020304" pitchFamily="18" charset="0"/>
              </a:rPr>
              <a:t>LiPFed</a:t>
            </a:r>
            <a:r>
              <a:rPr lang="en-US" sz="8000" dirty="0">
                <a:solidFill>
                  <a:schemeClr val="tx1"/>
                </a:solidFill>
                <a:latin typeface="Times New Roman" panose="02020603050405020304" pitchFamily="18" charset="0"/>
                <a:cs typeface="Times New Roman" panose="02020603050405020304" pitchFamily="18" charset="0"/>
              </a:rPr>
              <a:t> employs blockchain and cryptographic techniques to ensure secure, private, and accurate Federated </a:t>
            </a:r>
            <a:r>
              <a:rPr lang="en-US" sz="8000" dirty="0" err="1">
                <a:solidFill>
                  <a:schemeClr val="tx1"/>
                </a:solidFill>
                <a:latin typeface="Times New Roman" panose="02020603050405020304" pitchFamily="18" charset="0"/>
                <a:cs typeface="Times New Roman" panose="02020603050405020304" pitchFamily="18" charset="0"/>
              </a:rPr>
              <a:t>Learning.The</a:t>
            </a:r>
            <a:r>
              <a:rPr lang="en-US" sz="8000" dirty="0">
                <a:solidFill>
                  <a:schemeClr val="tx1"/>
                </a:solidFill>
                <a:latin typeface="Times New Roman" panose="02020603050405020304" pitchFamily="18" charset="0"/>
                <a:cs typeface="Times New Roman" panose="02020603050405020304" pitchFamily="18" charset="0"/>
              </a:rPr>
              <a:t> proposed system leverages blockchain's decentralized nature and cryptographic algorithms to protect user data and prevent malicious activities in Federated Learning. </a:t>
            </a:r>
            <a:r>
              <a:rPr lang="en-US" sz="8000" dirty="0" err="1">
                <a:solidFill>
                  <a:schemeClr val="tx1"/>
                </a:solidFill>
                <a:latin typeface="Times New Roman" panose="02020603050405020304" pitchFamily="18" charset="0"/>
                <a:cs typeface="Times New Roman" panose="02020603050405020304" pitchFamily="18" charset="0"/>
              </a:rPr>
              <a:t>LiPFed</a:t>
            </a:r>
            <a:r>
              <a:rPr lang="en-US" sz="8000" dirty="0">
                <a:solidFill>
                  <a:schemeClr val="tx1"/>
                </a:solidFill>
                <a:latin typeface="Times New Roman" panose="02020603050405020304" pitchFamily="18" charset="0"/>
                <a:cs typeface="Times New Roman" panose="02020603050405020304" pitchFamily="18" charset="0"/>
              </a:rPr>
              <a:t> combines blockchain, encryption, and differential privacy to create a secure and private Federated Learning framework</a:t>
            </a:r>
            <a:r>
              <a:rPr lang="en-US" sz="8000" b="1" dirty="0">
                <a:solidFill>
                  <a:schemeClr val="tx1"/>
                </a:solidFill>
                <a:latin typeface="Times New Roman" panose="02020603050405020304" pitchFamily="18" charset="0"/>
                <a:cs typeface="Times New Roman" panose="02020603050405020304" pitchFamily="18" charset="0"/>
              </a:rPr>
              <a:t>. </a:t>
            </a:r>
          </a:p>
          <a:p>
            <a:pPr marL="0" indent="0" algn="just">
              <a:lnSpc>
                <a:spcPct val="170000"/>
              </a:lnSpc>
              <a:buNone/>
            </a:pPr>
            <a:r>
              <a:rPr lang="en-US" sz="11200" b="1" dirty="0">
                <a:solidFill>
                  <a:schemeClr val="tx1"/>
                </a:solidFill>
                <a:latin typeface="Times New Roman" panose="02020603050405020304" pitchFamily="18" charset="0"/>
                <a:cs typeface="Times New Roman" panose="02020603050405020304" pitchFamily="18" charset="0"/>
              </a:rPr>
              <a:t>Advantages</a:t>
            </a:r>
          </a:p>
          <a:p>
            <a:pPr>
              <a:lnSpc>
                <a:spcPct val="170000"/>
              </a:lnSpc>
            </a:pPr>
            <a:r>
              <a:rPr lang="en-US" sz="8000" dirty="0">
                <a:solidFill>
                  <a:schemeClr val="tx1"/>
                </a:solidFill>
                <a:latin typeface="Times New Roman" panose="02020603050405020304" pitchFamily="18" charset="0"/>
                <a:cs typeface="Times New Roman" panose="02020603050405020304" pitchFamily="18" charset="0"/>
              </a:rPr>
              <a:t>Prevents unauthorized access and leakage of sensitive authorization data during device sharing.</a:t>
            </a:r>
          </a:p>
          <a:p>
            <a:pPr>
              <a:lnSpc>
                <a:spcPct val="170000"/>
              </a:lnSpc>
            </a:pPr>
            <a:r>
              <a:rPr lang="en-US" sz="8000" dirty="0">
                <a:solidFill>
                  <a:schemeClr val="tx1"/>
                </a:solidFill>
                <a:latin typeface="Times New Roman" panose="02020603050405020304" pitchFamily="18" charset="0"/>
                <a:cs typeface="Times New Roman" panose="02020603050405020304" pitchFamily="18" charset="0"/>
              </a:rPr>
              <a:t>Works seamlessly with existing platforms and device-sharing mechanisms without disrupting current services.</a:t>
            </a:r>
          </a:p>
          <a:p>
            <a:pPr>
              <a:lnSpc>
                <a:spcPct val="170000"/>
              </a:lnSpc>
            </a:pPr>
            <a:r>
              <a:rPr lang="en-US" sz="8000" dirty="0">
                <a:solidFill>
                  <a:schemeClr val="tx1"/>
                </a:solidFill>
                <a:latin typeface="Times New Roman" panose="02020603050405020304" pitchFamily="18" charset="0"/>
                <a:cs typeface="Times New Roman" panose="02020603050405020304" pitchFamily="18" charset="0"/>
              </a:rPr>
              <a:t>Automatically detects and reducing manual intervention and errors.</a:t>
            </a:r>
            <a:endParaRPr lang="en-IN" sz="8000" dirty="0">
              <a:solidFill>
                <a:schemeClr val="tx1"/>
              </a:solidFill>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FAD6EF2-8F39-3FD8-1421-6292BF5CC45C}"/>
              </a:ext>
            </a:extLst>
          </p:cNvPr>
          <p:cNvSpPr txBox="1"/>
          <p:nvPr/>
        </p:nvSpPr>
        <p:spPr>
          <a:xfrm>
            <a:off x="0" y="392388"/>
            <a:ext cx="12192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PROPOSED SYSTEM</a:t>
            </a:r>
            <a:endParaRPr lang="en-IN" sz="2800" dirty="0"/>
          </a:p>
        </p:txBody>
      </p:sp>
    </p:spTree>
    <p:extLst>
      <p:ext uri="{BB962C8B-B14F-4D97-AF65-F5344CB8AC3E}">
        <p14:creationId xmlns:p14="http://schemas.microsoft.com/office/powerpoint/2010/main" val="1367728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3536EA2-8A08-2A5E-1C60-8F95F734A007}"/>
              </a:ext>
            </a:extLst>
          </p:cNvPr>
          <p:cNvSpPr>
            <a:spLocks noGrp="1"/>
          </p:cNvSpPr>
          <p:nvPr>
            <p:ph idx="1"/>
          </p:nvPr>
        </p:nvSpPr>
        <p:spPr>
          <a:xfrm>
            <a:off x="1450572" y="5037357"/>
            <a:ext cx="8596668" cy="3880773"/>
          </a:xfrm>
        </p:spPr>
        <p:txBody>
          <a:bodyPr>
            <a:normAutofit/>
          </a:bodyPr>
          <a:lstStyle/>
          <a:p>
            <a:r>
              <a:rPr lang="en-US" sz="22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Computationally Lightweight Privacy Preserving</a:t>
            </a:r>
            <a:endParaRPr lang="en-IN" sz="2200" dirty="0">
              <a:solidFill>
                <a:schemeClr val="tx1"/>
              </a:solidFill>
              <a:effectLst/>
              <a:latin typeface="Calibri" panose="020F0502020204030204" pitchFamily="34" charset="0"/>
              <a:ea typeface="Calibri" panose="020F0502020204030204" pitchFamily="34" charset="0"/>
            </a:endParaRPr>
          </a:p>
          <a:p>
            <a:r>
              <a:rPr lang="en-US" sz="22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Cooperative Aggregation</a:t>
            </a:r>
            <a:endParaRPr lang="en-IN" sz="2200" dirty="0">
              <a:solidFill>
                <a:schemeClr val="tx1"/>
              </a:solidFill>
              <a:effectLst/>
              <a:latin typeface="Calibri" panose="020F0502020204030204" pitchFamily="34" charset="0"/>
              <a:ea typeface="Calibri" panose="020F0502020204030204" pitchFamily="34" charset="0"/>
            </a:endParaRPr>
          </a:p>
          <a:p>
            <a:r>
              <a:rPr lang="en-US" sz="220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rPr>
              <a:t>Storage and Supervision</a:t>
            </a:r>
            <a:endParaRPr lang="en-IN" sz="2200" dirty="0">
              <a:solidFill>
                <a:schemeClr val="tx1"/>
              </a:solidFill>
            </a:endParaRPr>
          </a:p>
        </p:txBody>
      </p:sp>
      <p:pic>
        <p:nvPicPr>
          <p:cNvPr id="8" name="Picture 7">
            <a:extLst>
              <a:ext uri="{FF2B5EF4-FFF2-40B4-BE49-F238E27FC236}">
                <a16:creationId xmlns:a16="http://schemas.microsoft.com/office/drawing/2014/main" id="{3AC67659-3185-6D6C-9DD7-5B7EF41824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2464" y="1124650"/>
            <a:ext cx="6952885" cy="3662335"/>
          </a:xfrm>
          <a:prstGeom prst="rect">
            <a:avLst/>
          </a:prstGeom>
          <a:noFill/>
          <a:ln w="9525">
            <a:noFill/>
            <a:miter lim="800000"/>
            <a:headEnd/>
            <a:tailEnd/>
          </a:ln>
        </p:spPr>
      </p:pic>
      <p:sp>
        <p:nvSpPr>
          <p:cNvPr id="4" name="TextBox 3">
            <a:extLst>
              <a:ext uri="{FF2B5EF4-FFF2-40B4-BE49-F238E27FC236}">
                <a16:creationId xmlns:a16="http://schemas.microsoft.com/office/drawing/2014/main" id="{217F3E21-5ADA-5DB0-923D-8023981A4B45}"/>
              </a:ext>
            </a:extLst>
          </p:cNvPr>
          <p:cNvSpPr txBox="1"/>
          <p:nvPr/>
        </p:nvSpPr>
        <p:spPr>
          <a:xfrm>
            <a:off x="108856" y="443343"/>
            <a:ext cx="12006943"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ARCHITECTURE</a:t>
            </a:r>
            <a:endParaRPr lang="en-IN" sz="2800" dirty="0"/>
          </a:p>
        </p:txBody>
      </p:sp>
    </p:spTree>
    <p:extLst>
      <p:ext uri="{BB962C8B-B14F-4D97-AF65-F5344CB8AC3E}">
        <p14:creationId xmlns:p14="http://schemas.microsoft.com/office/powerpoint/2010/main" val="397597181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844</TotalTime>
  <Words>1607</Words>
  <Application>Microsoft Office PowerPoint</Application>
  <PresentationFormat>Widescreen</PresentationFormat>
  <Paragraphs>169</Paragraphs>
  <Slides>37</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4" baseType="lpstr">
      <vt:lpstr>Arial</vt:lpstr>
      <vt:lpstr>Calibri</vt:lpstr>
      <vt:lpstr>Gill Sans MT</vt:lpstr>
      <vt:lpstr>Times New Roman</vt:lpstr>
      <vt:lpstr>Wingdings</vt:lpstr>
      <vt:lpstr>Parcel</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ANNAMACHARYA INSTITUTE OF TECHNOLOGY AND SCIENCES (AUTONOMOUS)</dc:title>
  <dc:creator>kalluru sravanthi</dc:creator>
  <cp:lastModifiedBy>kalluru sravanthi</cp:lastModifiedBy>
  <cp:revision>12</cp:revision>
  <dcterms:created xsi:type="dcterms:W3CDTF">2025-03-23T05:40:34Z</dcterms:created>
  <dcterms:modified xsi:type="dcterms:W3CDTF">2025-06-28T02:41:21Z</dcterms:modified>
</cp:coreProperties>
</file>